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45"/>
  </p:notesMasterIdLst>
  <p:sldIdLst>
    <p:sldId id="256" r:id="rId2"/>
    <p:sldId id="903" r:id="rId3"/>
    <p:sldId id="964" r:id="rId4"/>
    <p:sldId id="973" r:id="rId5"/>
    <p:sldId id="1046" r:id="rId6"/>
    <p:sldId id="1047" r:id="rId7"/>
    <p:sldId id="974" r:id="rId8"/>
    <p:sldId id="965" r:id="rId9"/>
    <p:sldId id="975" r:id="rId10"/>
    <p:sldId id="1052" r:id="rId11"/>
    <p:sldId id="966" r:id="rId12"/>
    <p:sldId id="1044" r:id="rId13"/>
    <p:sldId id="1045" r:id="rId14"/>
    <p:sldId id="967" r:id="rId15"/>
    <p:sldId id="1039" r:id="rId16"/>
    <p:sldId id="976" r:id="rId17"/>
    <p:sldId id="968" r:id="rId18"/>
    <p:sldId id="969" r:id="rId19"/>
    <p:sldId id="970" r:id="rId20"/>
    <p:sldId id="1043" r:id="rId21"/>
    <p:sldId id="971" r:id="rId22"/>
    <p:sldId id="972" r:id="rId23"/>
    <p:sldId id="962" r:id="rId24"/>
    <p:sldId id="1042" r:id="rId25"/>
    <p:sldId id="1041" r:id="rId26"/>
    <p:sldId id="1040" r:id="rId27"/>
    <p:sldId id="978" r:id="rId28"/>
    <p:sldId id="977" r:id="rId29"/>
    <p:sldId id="986" r:id="rId30"/>
    <p:sldId id="987" r:id="rId31"/>
    <p:sldId id="988" r:id="rId32"/>
    <p:sldId id="989" r:id="rId33"/>
    <p:sldId id="990" r:id="rId34"/>
    <p:sldId id="979" r:id="rId35"/>
    <p:sldId id="991" r:id="rId36"/>
    <p:sldId id="980" r:id="rId37"/>
    <p:sldId id="981" r:id="rId38"/>
    <p:sldId id="982" r:id="rId39"/>
    <p:sldId id="1048" r:id="rId40"/>
    <p:sldId id="1053" r:id="rId41"/>
    <p:sldId id="1050" r:id="rId42"/>
    <p:sldId id="1049" r:id="rId43"/>
    <p:sldId id="1051"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65" autoAdjust="0"/>
    <p:restoredTop sz="94660"/>
  </p:normalViewPr>
  <p:slideViewPr>
    <p:cSldViewPr snapToGrid="0">
      <p:cViewPr varScale="1">
        <p:scale>
          <a:sx n="75" d="100"/>
          <a:sy n="75" d="100"/>
        </p:scale>
        <p:origin x="312" y="6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1-20T03:18:09.564"/>
    </inkml:context>
    <inkml:brush xml:id="br0">
      <inkml:brushProperty name="width" value="0.05292" units="cm"/>
      <inkml:brushProperty name="height" value="0.05292" units="cm"/>
      <inkml:brushProperty name="color" value="#FF0000"/>
    </inkml:brush>
  </inkml:definitions>
  <inkml:trace contextRef="#ctx0" brushRef="#br0">1637 6821 0</inkml:trace>
  <inkml:trace contextRef="#ctx0" brushRef="#br0" timeOffset="51045.08">12998 9128 0,'0'-25'0,"25"25"16,-25 25 77,-25 25-77,25-25-16,0-1 0,-25 1 0,25 25 0,-25-1 16,25-24-16,-24 25 0,24-1 15,-25 1-15,25 0 0,-25 74 16,0-100-16,25 26 0,0-25 16,0 24-16,0-24 0,-25 50 15,25-51-15,0 1 16,0 0-1,0 0-15,-24-25 47,24-25-47</inkml:trace>
  <inkml:trace contextRef="#ctx0" brushRef="#br0" timeOffset="55417.15">13048 8830 0,'-25'25'63,"0"0"-48,25 0-15,-25 0 0,0-1 0,25 1 16,-24 0-16,-1 0 0,0 0 0,0 0 15,0-1-15,1 26 0,-1-25 0,0 0 16,0-1-16,25 1 0,-74 25 16,74-25-16,-25-25 15,25 24 1,0-48 15,25-1 0,0 0-15,-25 0-16,24 0 0,26-24 16,-50 24-16,25 0 15,-25 0-15,25 1 0,-1 24 0,-24-25 16,25 0-16,-25 0 0,25 0 0,0 0 16,0 1-1,-25-1-15,24 0 16,-24 0-1,0 50 64,25 0-64,-25 0-15,0-1 16,0 1-16,25 0 0,-25 0 15,0 25-15,0-26 0,0 1 0,25 0 16,-25 0-16,0 24 0,0-24 0,25 25 16,-1-1-16,-24 1 15,25-50-15,-25 50 0,25-50 16,-25 24-16,0-48 78,-25 24-78,0-25 16,1 25-1,-1 0 1,0 0-16,0 0 0,0-25 0,-49 25 16,49 0-1,-49 0 1,49 0-16,0 0 0,0 0 15,1 0-15,-1 0 16,25-25 15,25 25-15,-1-25 0,1 1-1,-25-1-15,25 0 0,-25 0 0,25 0 16,0 1-16,-25-1 0,24 0 15,-24 0-15,25 25 0,-25-25 0,25 25 16,-25-24-16,25 24 16,-25 24 15,0 1-15,-25-25-16,25 25 0,0 0 0,0 0 15,0-1 1,25-24 15,-25-24-15,25 24-16,-25-50 15,24 50-15,-24-25 16,0 0-16,25 25 0,-25-24 0,0-1 16,0 50-1,0-1 1,0 26-1,-25-25-15,25 0 0,0-1 16,0 1-16,0 0 0,0 0 16,0-50 31,25-25-32,-25 26-15,0-26 16,-25 50 15,1 25-15,24 0-16,-25-1 15,25 1 1,-25-25-16,25 25 0,-25-25 16,50 0 15,-25-25-16,25 25-15,-25-25 0,25 25 16,-25-24 0,-25 48-1,0 1 1,0-25-16,0 25 0,1 0 16,-76 24-1,100-24-15,-24-25 16,-1 0-16,50 0 31,-1-25-15,1 1-16,0 24 0,0-25 15,24-25 1,-24 50-16,0-25 0,0 25 16,-25 25 15,-50 0-16,25 0-15,25 0 0,-24-25 0,-26 49 16,25-24-16,0 0 16,50-25-1,0 25 1,0-25-16,0 0 16,24-25-1,-24 25-15,0 0 0,0 0 16,24 0-16,-24-25 15,0 25 1,-50 0 0,0 0-1,25 25-15,-25-25 0,1 0 16,24 25 0,0-50 15</inkml:trace>
  <inkml:trace contextRef="#ctx0" brushRef="#br0" timeOffset="62551.09">4267 9004 0,'0'25'0,"-25"0"31,25 0-16,-25-25-15,25 24 0,0 1 16,0 25 0,0-25-16,0-1 15,-25 1-15,25 0 0,0 74 16,0-74-16,0 0 0,0 0 0,0 24 16,0-24-16,0 0 0,0 0 15,0 24-15,0-24 0,0 0 0,0 24 16,0-24-16,0 0 0,0 49 15,0-49-15,0 0 16,0 0 0,0-50 15</inkml:trace>
  <inkml:trace contextRef="#ctx0" brushRef="#br0" timeOffset="63961.97">4068 9054 0,'0'0'0,"0"25"0,-24-25 16,-1 0-1,25 24-15,-25-24 16,50 0 46,0-49-46,-1 24-16,1 0 16,0 0-1,-25 0-15,25 1 0,-25-1 16,25 0-16,-1-25 15,-24 26 1,25 24 47,-25 24-48,0 1-15,25 0 16,-25 0-16,25 24 15,-25-24 1,0 0-16,0 0 0,25 25 16,-25-26-16,0 1 15,24-25-15,-24 25 16,25 0 0,-25 0-1,0-50 32,-25 25-31,25-25-1,-24 25-15,-1 0 16,0 0 0,0 0-1,0 0 1,1 0-16,-1 0 0,0 0 15,0 0 1,50 0 31,0 0-31,-25-25-16,25 0 15,-1 1 1,26-51-1,-75 75 32,0 25-31,1-25-16,24 25 0,-25 0 16,50-25 30,-1-25-30,-24 0 0,25 0-16,-25 0 31,0 50 0,-49-25-15,49 25-16,-25-25 0,25 25 15,-25-25-15,25-25 63,25 25-47,-25-25-16,0 0 15,-25 25 1,0 0-1,0 0 1,1 0-16,24 25 31,24-25 1,1 0-17</inkml:trace>
  <inkml:trace contextRef="#ctx0" brushRef="#br0" timeOffset="72124">21308 9029 0,'0'-25'63,"0"50"-1,0 0-31,-25 0-15,0-1-16,25 1 16,0 0-16,-25-25 0,25 25 15,0 0-15,0-1 0,-25 1 0,25 25 16,0-25-16,0-1 0,-24 1 0,24 0 15,0 25-15,0-26 0,0 26 16,-25-25-16,25 0 0,0 24 0,0-24 16,0 0-16,0 0 0,0-1 0,0 1 15,-25-25-15,25 25 0,0 0 0,0 0 16,0-1-16,0 1 16,0-50 46</inkml:trace>
  <inkml:trace contextRef="#ctx0" brushRef="#br0" timeOffset="74077.92">21456 8880 0,'-24'0'94,"-1"25"-79,0 0-15,0-1 0,0-24 16,25 25-16,-24 0 0,-1-25 0,0 25 16,0 0-16,0 0 0,1-25 0,-1 24 15,0 1-15,0 0 0,0-25 0,25 25 16,-24 0-16,-1-25 0,25 24 0,-25-24 15,0 25-15,25 0 16,0-50 31,25 0-31,0 1-1,0-1 1,-1 0-1,1 0-15,0 25 0,-25-25 0,25 25 16,-25-24-16,25-1 0,-1 25 0,-24-25 16,25 0-16,0 25 0,-25-25 0,25 0 15,0 1-15,-1-1 16,-24 0-16,25 25 16,-25-25-16,0 50 62,0 0-46,0 24-1,0-24 1,-25 50 0,25-50-16,0-1 0,0 1 0,0 0 15,0 0-15,0 0 16,25 24-1,-25-24-15,-25-25 79,25-25-64,-24 25-15,24-25 0,-25 25 16,0-24-1,0 24-15,0-25 16,1 25 0,-1 0-16,0 0 0,0 0 15,0 0-15,50 0 78,0 0-62,0 0 0,-25-25-16,25 25 0,-1 0 15,1 0-15,-25-25 0,25 25 16,0-25 0,-25 1-16,-25 24 46,-25 0-46,50 24 16,-24-24-16,-1 0 0,0 0 0,25 25 16,-25-25-16,0 0 0,1 25 0,-26-25 15,50 25 1,0-50 15,25 25-15,0-25-16,-1 25 15,1-25-15,0 25 0,0-24 16,24-1 0,-24 25-16,0-25 0,-50 50 62,0 0-46,1-1-16,-1 1 15,25 0-15,-25-25 0,25 25 16,0 0-16,25-25 47,0-25-47,-1 25 16,-24-25-16,25 25 0,0-25 0,0 0 15,0-24 1,-1 49-16,-24-25 0,0 0 15,0 50 32,-24 0-31,24 0 0,-25-25-1,25 24-15,25-24 63,-25-24-48,24-1-15,-24 0 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1-20T03:19:43.226"/>
    </inkml:context>
    <inkml:brush xml:id="br0">
      <inkml:brushProperty name="width" value="0.05292" units="cm"/>
      <inkml:brushProperty name="height" value="0.05292" units="cm"/>
      <inkml:brushProperty name="color" value="#FF0000"/>
    </inkml:brush>
  </inkml:definitions>
  <inkml:trace contextRef="#ctx0" brushRef="#br0">17736 13915 0,'25'0'62,"-50"25"1,0 0-48,0-25 1,25 25-16,-25-25 0,0 25 16,25-1-16,-24-24 0,-1 25 0,0 0 15,0 0 1,0 0-16,1-1 0,-26 1 15,50 0-15,-25 0 16,0 0-16,1-25 0,24 24 16,-25 1-16,0-25 0,25 25 0,-25 0 15,0 0-15,1 0 16,24-1-16,-25-24 16,25 25-16,-25 0 0,25 0 15,-25-25-15,25 25 16,-25-25-16,1 49 15,24-24 17,0 0-1,-25-25-15,25 25 62,0-1-47,-25-24 47,25-24-47</inkml:trace>
  <inkml:trace contextRef="#ctx0" brushRef="#br0" timeOffset="763.56">17016 14362 0,'25'0'47,"-25"25"0,0 0-31,0-1-1,0 1-15,0 0 16,-25 0-16,25 0 0,0-1 16,-24 1-1,24 0-15,0 0 0,0 0 16,0-1-1,24-24 79,1 0-63,0-24-15,0 24-16,-25-25 0,25 25 0,-1 0 16,1 0-16,0-25 15,0 25-15,0 0 16,-1-25 0,1 25-1,-50 0 79</inkml:trace>
  <inkml:trace contextRef="#ctx0" brushRef="#br0" timeOffset="1835.09">17091 14511 0,'0'-25'15,"-25"25"-15,25 25 94,0 0-78,25-25-16,-25 24 15,25-24-15,-1 25 16,1-25 0,0 0-1,0 0-15,-25 25 16,0-50 31,-25 25-32,0 0-15,0-25 16,1 25-16,-1 0 16,0-24-16,50 24 62,0 0-46,-1 0-1,1 0 1,-25 24 31,-25-24-31,1 0-16,-1 0 15,25 25 1,25-25 31,-1 0-32,-48 0 48,-1 0-48,25 25-15,25-25 47,-1 0-31,1 0-16,0 0 16,0 0-16,-25 25 31,-50-25-16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0C7C2-A0CD-4E1E-8B70-632252CB8E2E}" type="datetimeFigureOut">
              <a:rPr lang="en-PK" smtClean="0"/>
              <a:t>19/09/2024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CFCD-D830-4501-878A-3AD5C447908B}" type="slidenum">
              <a:rPr lang="en-PK" smtClean="0"/>
              <a:t>‹#›</a:t>
            </a:fld>
            <a:endParaRPr lang="en-PK"/>
          </a:p>
        </p:txBody>
      </p:sp>
    </p:spTree>
    <p:extLst>
      <p:ext uri="{BB962C8B-B14F-4D97-AF65-F5344CB8AC3E}">
        <p14:creationId xmlns:p14="http://schemas.microsoft.com/office/powerpoint/2010/main" val="29330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DA5EC226-1FB7-4A79-A1C5-ADA1BEC4EE6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2376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EBB149C2-9059-4842-9753-9159586BDC2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8588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53F58A37-8A3C-4279-9DA2-4E69995AD84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1473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A27B5285-B320-4797-A86E-5F886F0BD84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58131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4FFBFC3E-210D-4947-8356-EF11B3C9B8D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5237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22</a:t>
            </a:fld>
            <a:endParaRPr lang="en-US"/>
          </a:p>
        </p:txBody>
      </p:sp>
      <p:sp>
        <p:nvSpPr>
          <p:cNvPr id="5" name="Date Placeholder 4">
            <a:extLst>
              <a:ext uri="{FF2B5EF4-FFF2-40B4-BE49-F238E27FC236}">
                <a16:creationId xmlns:a16="http://schemas.microsoft.com/office/drawing/2014/main" id="{0866EE9E-B5F8-4015-AC70-F364EE699E7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5405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27</a:t>
            </a:fld>
            <a:endParaRPr lang="en-US"/>
          </a:p>
        </p:txBody>
      </p:sp>
      <p:sp>
        <p:nvSpPr>
          <p:cNvPr id="5" name="Date Placeholder 4">
            <a:extLst>
              <a:ext uri="{FF2B5EF4-FFF2-40B4-BE49-F238E27FC236}">
                <a16:creationId xmlns:a16="http://schemas.microsoft.com/office/drawing/2014/main" id="{8E8FB069-D279-49E0-A34D-56CB261D019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9316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1160DCBD-BFDB-4576-98FF-1351E951361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9119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74F629DE-36E9-4933-AD8A-E35C1499A9F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6332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30</a:t>
            </a:fld>
            <a:endParaRPr lang="en-US"/>
          </a:p>
        </p:txBody>
      </p:sp>
      <p:sp>
        <p:nvSpPr>
          <p:cNvPr id="5" name="Date Placeholder 4">
            <a:extLst>
              <a:ext uri="{FF2B5EF4-FFF2-40B4-BE49-F238E27FC236}">
                <a16:creationId xmlns:a16="http://schemas.microsoft.com/office/drawing/2014/main" id="{A5C47CC5-4A3F-4FE4-B429-814AA53DA4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6759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5E0FCD48-3DF9-4DB9-ADCC-692A3DCA0BF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10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C5FCE21D-4AB9-446D-A272-E990A429EE1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3430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C4684C8F-A1AD-448C-BD4E-2C5CFA44F6F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6247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026BFB82-91B3-43F2-90BF-994D44E8FEB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872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34</a:t>
            </a:fld>
            <a:endParaRPr lang="en-US"/>
          </a:p>
        </p:txBody>
      </p:sp>
      <p:sp>
        <p:nvSpPr>
          <p:cNvPr id="5" name="Date Placeholder 4">
            <a:extLst>
              <a:ext uri="{FF2B5EF4-FFF2-40B4-BE49-F238E27FC236}">
                <a16:creationId xmlns:a16="http://schemas.microsoft.com/office/drawing/2014/main" id="{43368005-8341-4A0E-9371-99321D7294A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50157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D1FE15EE-8D1C-4B4E-9844-8AEED2356A2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02536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9D14E97C-28EC-42BA-810F-D256D2EC854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0606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4C7AF24C-BBC0-4F37-B689-4600998CCB0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87819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38</a:t>
            </a:fld>
            <a:endParaRPr lang="en-US"/>
          </a:p>
        </p:txBody>
      </p:sp>
      <p:sp>
        <p:nvSpPr>
          <p:cNvPr id="5" name="Date Placeholder 4">
            <a:extLst>
              <a:ext uri="{FF2B5EF4-FFF2-40B4-BE49-F238E27FC236}">
                <a16:creationId xmlns:a16="http://schemas.microsoft.com/office/drawing/2014/main" id="{B1CEE4E4-5598-4741-B37B-56CD45596C4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58922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a:t>
            </a:fld>
            <a:endParaRPr lang="en-US"/>
          </a:p>
        </p:txBody>
      </p:sp>
      <p:sp>
        <p:nvSpPr>
          <p:cNvPr id="5" name="Date Placeholder 4">
            <a:extLst>
              <a:ext uri="{FF2B5EF4-FFF2-40B4-BE49-F238E27FC236}">
                <a16:creationId xmlns:a16="http://schemas.microsoft.com/office/drawing/2014/main" id="{70842D5D-5035-4486-B0BB-E2BFF05A469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7110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68EE0048-D7F0-4E69-9FCD-195E493FF7E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57400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782877A7-4A1D-4CE5-846A-B71198DBFCC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1839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FA35EDF9-943A-4EC2-87E7-8ABD000D23A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9092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11</a:t>
            </a:fld>
            <a:endParaRPr lang="en-US"/>
          </a:p>
        </p:txBody>
      </p:sp>
      <p:sp>
        <p:nvSpPr>
          <p:cNvPr id="5" name="Date Placeholder 4">
            <a:extLst>
              <a:ext uri="{FF2B5EF4-FFF2-40B4-BE49-F238E27FC236}">
                <a16:creationId xmlns:a16="http://schemas.microsoft.com/office/drawing/2014/main" id="{AC122D47-36E1-4546-8EEB-B314ABB2B1C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6423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14</a:t>
            </a:fld>
            <a:endParaRPr lang="en-US"/>
          </a:p>
        </p:txBody>
      </p:sp>
      <p:sp>
        <p:nvSpPr>
          <p:cNvPr id="5" name="Date Placeholder 4">
            <a:extLst>
              <a:ext uri="{FF2B5EF4-FFF2-40B4-BE49-F238E27FC236}">
                <a16:creationId xmlns:a16="http://schemas.microsoft.com/office/drawing/2014/main" id="{BED5312B-37BA-441E-AFFF-9599093F6D8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99320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615C3720-3133-47F0-A140-2DC722491B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42554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52714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83676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6473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0448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46940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1972050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73777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7556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587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19/09/2024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6053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ABAF0-C6FD-41D7-99DB-D641857A8526}" type="datetimeFigureOut">
              <a:rPr lang="en-PK" smtClean="0"/>
              <a:t>19/09/2024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74222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ABAF0-C6FD-41D7-99DB-D641857A8526}" type="datetimeFigureOut">
              <a:rPr lang="en-PK" smtClean="0"/>
              <a:t>19/09/2024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66038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ABAF0-C6FD-41D7-99DB-D641857A8526}" type="datetimeFigureOut">
              <a:rPr lang="en-PK" smtClean="0"/>
              <a:t>19/09/2024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37695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ABAF0-C6FD-41D7-99DB-D641857A8526}" type="datetimeFigureOut">
              <a:rPr lang="en-PK" smtClean="0"/>
              <a:t>19/09/2024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4300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19/09/2024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7717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19/09/2024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14946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0ABAF0-C6FD-41D7-99DB-D641857A8526}" type="datetimeFigureOut">
              <a:rPr lang="en-PK" smtClean="0"/>
              <a:t>19/09/2024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DE057F8-AFC2-43F3-84E2-68DE505077C3}" type="slidenum">
              <a:rPr lang="en-PK" smtClean="0"/>
              <a:t>‹#›</a:t>
            </a:fld>
            <a:endParaRPr lang="en-PK"/>
          </a:p>
        </p:txBody>
      </p:sp>
    </p:spTree>
    <p:extLst>
      <p:ext uri="{BB962C8B-B14F-4D97-AF65-F5344CB8AC3E}">
        <p14:creationId xmlns:p14="http://schemas.microsoft.com/office/powerpoint/2010/main" val="216745286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BB3E-060C-4C35-9C08-3332BD0977AE}"/>
              </a:ext>
            </a:extLst>
          </p:cNvPr>
          <p:cNvSpPr>
            <a:spLocks noGrp="1"/>
          </p:cNvSpPr>
          <p:nvPr>
            <p:ph type="ctrTitle"/>
          </p:nvPr>
        </p:nvSpPr>
        <p:spPr/>
        <p:txBody>
          <a:bodyPr/>
          <a:lstStyle/>
          <a:p>
            <a:r>
              <a:rPr lang="en-US" dirty="0"/>
              <a:t>   </a:t>
            </a:r>
            <a:endParaRPr lang="en-PK" dirty="0"/>
          </a:p>
        </p:txBody>
      </p:sp>
      <p:sp>
        <p:nvSpPr>
          <p:cNvPr id="3" name="Subtitle 2">
            <a:extLst>
              <a:ext uri="{FF2B5EF4-FFF2-40B4-BE49-F238E27FC236}">
                <a16:creationId xmlns:a16="http://schemas.microsoft.com/office/drawing/2014/main" id="{8209E528-0BCC-48FF-ADD1-41CECDAE4DCD}"/>
              </a:ext>
            </a:extLst>
          </p:cNvPr>
          <p:cNvSpPr>
            <a:spLocks noGrp="1"/>
          </p:cNvSpPr>
          <p:nvPr>
            <p:ph type="subTitle" idx="1"/>
          </p:nvPr>
        </p:nvSpPr>
        <p:spPr>
          <a:xfrm>
            <a:off x="2868299" y="5838227"/>
            <a:ext cx="8670603" cy="1646302"/>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SYNCHRONOUS BELT DRIVES</a:t>
            </a:r>
            <a:endParaRPr lang="en-PK" sz="40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9A8350-8598-55C4-CE2C-FBD8BE816C97}"/>
              </a:ext>
            </a:extLst>
          </p:cNvPr>
          <p:cNvPicPr>
            <a:picLocks noChangeAspect="1"/>
          </p:cNvPicPr>
          <p:nvPr/>
        </p:nvPicPr>
        <p:blipFill>
          <a:blip r:embed="rId2"/>
          <a:stretch>
            <a:fillRect/>
          </a:stretch>
        </p:blipFill>
        <p:spPr>
          <a:xfrm>
            <a:off x="0" y="0"/>
            <a:ext cx="7583997" cy="5603236"/>
          </a:xfrm>
          <a:prstGeom prst="rect">
            <a:avLst/>
          </a:prstGeom>
        </p:spPr>
      </p:pic>
    </p:spTree>
    <p:extLst>
      <p:ext uri="{BB962C8B-B14F-4D97-AF65-F5344CB8AC3E}">
        <p14:creationId xmlns:p14="http://schemas.microsoft.com/office/powerpoint/2010/main" val="215787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ECE62-BBBB-992A-C459-2F64D31387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05150" y="0"/>
            <a:ext cx="5981700" cy="6533291"/>
          </a:xfrm>
          <a:prstGeom prst="rect">
            <a:avLst/>
          </a:prstGeom>
        </p:spPr>
      </p:pic>
    </p:spTree>
    <p:extLst>
      <p:ext uri="{BB962C8B-B14F-4D97-AF65-F5344CB8AC3E}">
        <p14:creationId xmlns:p14="http://schemas.microsoft.com/office/powerpoint/2010/main" val="179650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Belt Tooth Shape</a:t>
            </a:r>
          </a:p>
        </p:txBody>
      </p:sp>
      <p:pic>
        <p:nvPicPr>
          <p:cNvPr id="4" name="Picture 3">
            <a:extLst>
              <a:ext uri="{FF2B5EF4-FFF2-40B4-BE49-F238E27FC236}">
                <a16:creationId xmlns:a16="http://schemas.microsoft.com/office/drawing/2014/main" id="{FD2C4C36-CCF4-41AF-981D-3C9F3BB184CC}"/>
              </a:ext>
            </a:extLst>
          </p:cNvPr>
          <p:cNvPicPr>
            <a:picLocks noChangeAspect="1"/>
          </p:cNvPicPr>
          <p:nvPr/>
        </p:nvPicPr>
        <p:blipFill>
          <a:blip r:embed="rId3"/>
          <a:stretch>
            <a:fillRect/>
          </a:stretch>
        </p:blipFill>
        <p:spPr>
          <a:xfrm>
            <a:off x="1524001" y="990601"/>
            <a:ext cx="9165045" cy="4036219"/>
          </a:xfrm>
          <a:prstGeom prst="rect">
            <a:avLst/>
          </a:prstGeom>
        </p:spPr>
      </p:pic>
      <p:sp>
        <p:nvSpPr>
          <p:cNvPr id="8" name="TextBox 7">
            <a:extLst>
              <a:ext uri="{FF2B5EF4-FFF2-40B4-BE49-F238E27FC236}">
                <a16:creationId xmlns:a16="http://schemas.microsoft.com/office/drawing/2014/main" id="{D0065F78-B3E5-4777-8C37-17DDAFC8C78E}"/>
              </a:ext>
            </a:extLst>
          </p:cNvPr>
          <p:cNvSpPr txBox="1"/>
          <p:nvPr/>
        </p:nvSpPr>
        <p:spPr>
          <a:xfrm>
            <a:off x="1538288" y="5082570"/>
            <a:ext cx="8901113" cy="1569660"/>
          </a:xfrm>
          <a:prstGeom prst="rect">
            <a:avLst/>
          </a:prstGeom>
          <a:noFill/>
        </p:spPr>
        <p:txBody>
          <a:bodyPr wrap="square">
            <a:spAutoFit/>
          </a:bodyPr>
          <a:lstStyle/>
          <a:p>
            <a:r>
              <a:rPr lang="en-US" sz="2400" dirty="0"/>
              <a:t>(c) </a:t>
            </a:r>
            <a:r>
              <a:rPr lang="en-US" sz="2400" dirty="0">
                <a:latin typeface="SabonLTPro-Roman"/>
              </a:rPr>
              <a:t>better timing and indexing</a:t>
            </a:r>
          </a:p>
          <a:p>
            <a:pPr algn="l"/>
            <a:r>
              <a:rPr lang="en-US" sz="2400" dirty="0">
                <a:latin typeface="SabonLTPro-Roman"/>
              </a:rPr>
              <a:t>(b) high load-carrying capacity and is used in high-torque applications</a:t>
            </a:r>
          </a:p>
          <a:p>
            <a:pPr algn="l"/>
            <a:r>
              <a:rPr lang="en-US" sz="2400" dirty="0">
                <a:latin typeface="SabonLTPro-Roman"/>
              </a:rPr>
              <a:t>(a)</a:t>
            </a:r>
            <a:r>
              <a:rPr lang="en-US" sz="2400" dirty="0"/>
              <a:t> GT(Gates Tooth)</a:t>
            </a:r>
            <a:r>
              <a:rPr lang="en-US" sz="2400" dirty="0">
                <a:latin typeface="SabonLTPro-Roman"/>
              </a:rPr>
              <a:t>-modified curvilinear tooth profile that offers improved indexing accuracy over the HTD</a:t>
            </a:r>
            <a:endParaRPr lang="en-US" sz="24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9D80868-04B6-4A48-92EB-3E39B86ECDD7}"/>
                  </a:ext>
                </a:extLst>
              </p14:cNvPr>
              <p14:cNvContentPartPr/>
              <p14:nvPr/>
            </p14:nvContentPartPr>
            <p14:xfrm>
              <a:off x="2113320" y="2455560"/>
              <a:ext cx="7135200" cy="1161360"/>
            </p14:xfrm>
          </p:contentPart>
        </mc:Choice>
        <mc:Fallback xmlns="">
          <p:pic>
            <p:nvPicPr>
              <p:cNvPr id="2" name="Ink 1">
                <a:extLst>
                  <a:ext uri="{FF2B5EF4-FFF2-40B4-BE49-F238E27FC236}">
                    <a16:creationId xmlns:a16="http://schemas.microsoft.com/office/drawing/2014/main" id="{59D80868-04B6-4A48-92EB-3E39B86ECDD7}"/>
                  </a:ext>
                </a:extLst>
              </p:cNvPr>
              <p:cNvPicPr/>
              <p:nvPr/>
            </p:nvPicPr>
            <p:blipFill>
              <a:blip r:embed="rId5"/>
              <a:stretch>
                <a:fillRect/>
              </a:stretch>
            </p:blipFill>
            <p:spPr>
              <a:xfrm>
                <a:off x="2103960" y="2446200"/>
                <a:ext cx="7153920" cy="1180080"/>
              </a:xfrm>
              <a:prstGeom prst="rect">
                <a:avLst/>
              </a:prstGeom>
            </p:spPr>
          </p:pic>
        </mc:Fallback>
      </mc:AlternateContent>
    </p:spTree>
    <p:extLst>
      <p:ext uri="{BB962C8B-B14F-4D97-AF65-F5344CB8AC3E}">
        <p14:creationId xmlns:p14="http://schemas.microsoft.com/office/powerpoint/2010/main" val="5861939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10DB7-6BB6-523D-B8A4-74F4960E80A1}"/>
              </a:ext>
            </a:extLst>
          </p:cNvPr>
          <p:cNvPicPr>
            <a:picLocks noChangeAspect="1"/>
          </p:cNvPicPr>
          <p:nvPr/>
        </p:nvPicPr>
        <p:blipFill>
          <a:blip r:embed="rId2"/>
          <a:stretch>
            <a:fillRect/>
          </a:stretch>
        </p:blipFill>
        <p:spPr>
          <a:xfrm>
            <a:off x="1919785" y="156791"/>
            <a:ext cx="8352430" cy="6701209"/>
          </a:xfrm>
          <a:prstGeom prst="rect">
            <a:avLst/>
          </a:prstGeom>
        </p:spPr>
      </p:pic>
    </p:spTree>
    <p:extLst>
      <p:ext uri="{BB962C8B-B14F-4D97-AF65-F5344CB8AC3E}">
        <p14:creationId xmlns:p14="http://schemas.microsoft.com/office/powerpoint/2010/main" val="237682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42C42-EE7D-70E5-39E5-7BA49C0E8229}"/>
              </a:ext>
            </a:extLst>
          </p:cNvPr>
          <p:cNvPicPr>
            <a:picLocks noChangeAspect="1"/>
          </p:cNvPicPr>
          <p:nvPr/>
        </p:nvPicPr>
        <p:blipFill>
          <a:blip r:embed="rId2"/>
          <a:stretch>
            <a:fillRect/>
          </a:stretch>
        </p:blipFill>
        <p:spPr>
          <a:xfrm>
            <a:off x="2036911" y="218364"/>
            <a:ext cx="7757372" cy="6735170"/>
          </a:xfrm>
          <a:prstGeom prst="rect">
            <a:avLst/>
          </a:prstGeom>
        </p:spPr>
      </p:pic>
    </p:spTree>
    <p:extLst>
      <p:ext uri="{BB962C8B-B14F-4D97-AF65-F5344CB8AC3E}">
        <p14:creationId xmlns:p14="http://schemas.microsoft.com/office/powerpoint/2010/main" val="2975108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Construction</a:t>
            </a:r>
          </a:p>
        </p:txBody>
      </p:sp>
      <p:pic>
        <p:nvPicPr>
          <p:cNvPr id="4" name="Picture 3">
            <a:extLst>
              <a:ext uri="{FF2B5EF4-FFF2-40B4-BE49-F238E27FC236}">
                <a16:creationId xmlns:a16="http://schemas.microsoft.com/office/drawing/2014/main" id="{A69454F1-9F22-4E7C-A330-F028F8314198}"/>
              </a:ext>
            </a:extLst>
          </p:cNvPr>
          <p:cNvPicPr>
            <a:picLocks noChangeAspect="1"/>
          </p:cNvPicPr>
          <p:nvPr/>
        </p:nvPicPr>
        <p:blipFill>
          <a:blip r:embed="rId3"/>
          <a:stretch>
            <a:fillRect/>
          </a:stretch>
        </p:blipFill>
        <p:spPr>
          <a:xfrm>
            <a:off x="2133600" y="990600"/>
            <a:ext cx="7391400" cy="56365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64FE2C6-EDA3-4044-98C9-7C9383C2C770}"/>
                  </a:ext>
                </a:extLst>
              </p14:cNvPr>
              <p14:cNvContentPartPr/>
              <p14:nvPr/>
            </p14:nvContentPartPr>
            <p14:xfrm>
              <a:off x="7641120" y="5009400"/>
              <a:ext cx="277200" cy="277200"/>
            </p14:xfrm>
          </p:contentPart>
        </mc:Choice>
        <mc:Fallback xmlns="">
          <p:pic>
            <p:nvPicPr>
              <p:cNvPr id="2" name="Ink 1">
                <a:extLst>
                  <a:ext uri="{FF2B5EF4-FFF2-40B4-BE49-F238E27FC236}">
                    <a16:creationId xmlns:a16="http://schemas.microsoft.com/office/drawing/2014/main" id="{164FE2C6-EDA3-4044-98C9-7C9383C2C770}"/>
                  </a:ext>
                </a:extLst>
              </p:cNvPr>
              <p:cNvPicPr/>
              <p:nvPr/>
            </p:nvPicPr>
            <p:blipFill>
              <a:blip r:embed="rId5"/>
              <a:stretch>
                <a:fillRect/>
              </a:stretch>
            </p:blipFill>
            <p:spPr>
              <a:xfrm>
                <a:off x="7631760" y="5000040"/>
                <a:ext cx="295920" cy="295920"/>
              </a:xfrm>
              <a:prstGeom prst="rect">
                <a:avLst/>
              </a:prstGeom>
            </p:spPr>
          </p:pic>
        </mc:Fallback>
      </mc:AlternateContent>
    </p:spTree>
    <p:extLst>
      <p:ext uri="{BB962C8B-B14F-4D97-AF65-F5344CB8AC3E}">
        <p14:creationId xmlns:p14="http://schemas.microsoft.com/office/powerpoint/2010/main" val="33493625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E6E5B3-6C45-0689-3F13-C2DF5292FDF0}"/>
              </a:ext>
            </a:extLst>
          </p:cNvPr>
          <p:cNvPicPr>
            <a:picLocks noChangeAspect="1"/>
          </p:cNvPicPr>
          <p:nvPr/>
        </p:nvPicPr>
        <p:blipFill>
          <a:blip r:embed="rId2"/>
          <a:stretch>
            <a:fillRect/>
          </a:stretch>
        </p:blipFill>
        <p:spPr>
          <a:xfrm>
            <a:off x="1450254" y="481835"/>
            <a:ext cx="9691357" cy="6147996"/>
          </a:xfrm>
          <a:prstGeom prst="rect">
            <a:avLst/>
          </a:prstGeom>
        </p:spPr>
      </p:pic>
    </p:spTree>
    <p:extLst>
      <p:ext uri="{BB962C8B-B14F-4D97-AF65-F5344CB8AC3E}">
        <p14:creationId xmlns:p14="http://schemas.microsoft.com/office/powerpoint/2010/main" val="348258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Sprockets and Bushings</a:t>
            </a:r>
          </a:p>
        </p:txBody>
      </p:sp>
      <p:pic>
        <p:nvPicPr>
          <p:cNvPr id="2" name="Picture 1">
            <a:extLst>
              <a:ext uri="{FF2B5EF4-FFF2-40B4-BE49-F238E27FC236}">
                <a16:creationId xmlns:a16="http://schemas.microsoft.com/office/drawing/2014/main" id="{A36C8CDB-913E-4482-9FB5-E38BE677A199}"/>
              </a:ext>
            </a:extLst>
          </p:cNvPr>
          <p:cNvPicPr>
            <a:picLocks noChangeAspect="1"/>
          </p:cNvPicPr>
          <p:nvPr/>
        </p:nvPicPr>
        <p:blipFill>
          <a:blip r:embed="rId3"/>
          <a:stretch>
            <a:fillRect/>
          </a:stretch>
        </p:blipFill>
        <p:spPr>
          <a:xfrm>
            <a:off x="3086100" y="990600"/>
            <a:ext cx="6019800" cy="5795972"/>
          </a:xfrm>
          <a:prstGeom prst="rect">
            <a:avLst/>
          </a:prstGeom>
        </p:spPr>
      </p:pic>
    </p:spTree>
    <p:extLst>
      <p:ext uri="{BB962C8B-B14F-4D97-AF65-F5344CB8AC3E}">
        <p14:creationId xmlns:p14="http://schemas.microsoft.com/office/powerpoint/2010/main" val="2141216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Belt Dimensions</a:t>
            </a:r>
          </a:p>
        </p:txBody>
      </p:sp>
      <p:sp>
        <p:nvSpPr>
          <p:cNvPr id="2" name="Content Placeholder 1"/>
          <p:cNvSpPr>
            <a:spLocks noGrp="1"/>
          </p:cNvSpPr>
          <p:nvPr>
            <p:ph idx="1"/>
          </p:nvPr>
        </p:nvSpPr>
        <p:spPr>
          <a:xfrm>
            <a:off x="1790699" y="990600"/>
            <a:ext cx="9751943" cy="5562600"/>
          </a:xfrm>
        </p:spPr>
        <p:txBody>
          <a:bodyPr>
            <a:normAutofit/>
          </a:bodyPr>
          <a:lstStyle/>
          <a:p>
            <a:pPr algn="just"/>
            <a:r>
              <a:rPr lang="en-US" sz="2400" dirty="0"/>
              <a:t>Various widths of belts are available for each given pitch to provide a wide range of power transmission capacity.</a:t>
            </a:r>
          </a:p>
          <a:p>
            <a:pPr algn="just"/>
            <a:r>
              <a:rPr lang="en-US" sz="2400" dirty="0"/>
              <a:t>Belts are also available in various perimeter lengths. This allows a two-sprocket belt drive system to have a wide range of center distances</a:t>
            </a:r>
          </a:p>
          <a:p>
            <a:pPr marL="0" indent="0" algn="just">
              <a:buNone/>
            </a:pPr>
            <a:r>
              <a:rPr lang="en-US" sz="2400" dirty="0"/>
              <a:t>	</a:t>
            </a:r>
            <a:r>
              <a:rPr lang="en-US" sz="2400" b="1" dirty="0"/>
              <a:t>Belt Designation: 1760-8MGT-30</a:t>
            </a:r>
          </a:p>
          <a:p>
            <a:pPr algn="just"/>
            <a:r>
              <a:rPr lang="en-US" sz="2400" dirty="0"/>
              <a:t>The first set of numbers (in mm) represents the belt perimeter, the second set represents the belt pitch with the style of the tooth profile, and the last number represents the belt width.</a:t>
            </a:r>
          </a:p>
        </p:txBody>
      </p:sp>
    </p:spTree>
    <p:extLst>
      <p:ext uri="{BB962C8B-B14F-4D97-AF65-F5344CB8AC3E}">
        <p14:creationId xmlns:p14="http://schemas.microsoft.com/office/powerpoint/2010/main" val="5528206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a:t>Sprocket Designations</a:t>
            </a:r>
            <a:endParaRPr lang="en-US" sz="4000" dirty="0"/>
          </a:p>
        </p:txBody>
      </p:sp>
      <p:sp>
        <p:nvSpPr>
          <p:cNvPr id="2" name="Content Placeholder 1"/>
          <p:cNvSpPr>
            <a:spLocks noGrp="1"/>
          </p:cNvSpPr>
          <p:nvPr>
            <p:ph idx="1"/>
          </p:nvPr>
        </p:nvSpPr>
        <p:spPr>
          <a:xfrm>
            <a:off x="1752600" y="1066800"/>
            <a:ext cx="9551504" cy="5562600"/>
          </a:xfrm>
        </p:spPr>
        <p:txBody>
          <a:bodyPr>
            <a:normAutofit/>
          </a:bodyPr>
          <a:lstStyle/>
          <a:p>
            <a:pPr algn="just"/>
            <a:r>
              <a:rPr lang="en-US" sz="2400">
                <a:latin typeface="Times New Roman" panose="02020603050405020304" pitchFamily="18" charset="0"/>
                <a:cs typeface="Times New Roman" panose="02020603050405020304" pitchFamily="18" charset="0"/>
              </a:rPr>
              <a:t>Table 7–4 shows the available sprockets with a pitch of 8 mm.</a:t>
            </a:r>
          </a:p>
          <a:p>
            <a:pPr algn="just"/>
            <a:r>
              <a:rPr lang="en-US" sz="2400">
                <a:latin typeface="Times New Roman" panose="02020603050405020304" pitchFamily="18" charset="0"/>
                <a:cs typeface="Times New Roman" panose="02020603050405020304" pitchFamily="18" charset="0"/>
              </a:rPr>
              <a:t>The corresponding taper-lock bushing number is given for each sprocket and is based on the sprocket width.</a:t>
            </a:r>
          </a:p>
          <a:p>
            <a:pPr marL="0" indent="0" algn="just">
              <a:buNone/>
            </a:pP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Sprocket Designation: P72-8MGT-50</a:t>
            </a:r>
          </a:p>
          <a:p>
            <a:pPr algn="just"/>
            <a:r>
              <a:rPr lang="en-US" sz="2400">
                <a:latin typeface="Times New Roman" panose="02020603050405020304" pitchFamily="18" charset="0"/>
                <a:cs typeface="Times New Roman" panose="02020603050405020304" pitchFamily="18" charset="0"/>
              </a:rPr>
              <a:t>The first set of numbers (in mm) represents the number of teeth, the second set represents the belt pitch with the style of tooth profile, and the last number is the belt width.</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3913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Taper-Lock Bushing</a:t>
            </a:r>
          </a:p>
        </p:txBody>
      </p:sp>
      <p:pic>
        <p:nvPicPr>
          <p:cNvPr id="4" name="Content Placeholder 3">
            <a:extLst>
              <a:ext uri="{FF2B5EF4-FFF2-40B4-BE49-F238E27FC236}">
                <a16:creationId xmlns:a16="http://schemas.microsoft.com/office/drawing/2014/main" id="{64D3EB94-78DD-46C7-B082-A351D3E43762}"/>
              </a:ext>
            </a:extLst>
          </p:cNvPr>
          <p:cNvPicPr>
            <a:picLocks noGrp="1" noChangeAspect="1"/>
          </p:cNvPicPr>
          <p:nvPr>
            <p:ph idx="1"/>
          </p:nvPr>
        </p:nvPicPr>
        <p:blipFill>
          <a:blip r:embed="rId3"/>
          <a:stretch>
            <a:fillRect/>
          </a:stretch>
        </p:blipFill>
        <p:spPr>
          <a:xfrm>
            <a:off x="6019800" y="1522562"/>
            <a:ext cx="4648200" cy="4889380"/>
          </a:xfrm>
          <a:prstGeom prst="rect">
            <a:avLst/>
          </a:prstGeom>
        </p:spPr>
      </p:pic>
      <p:sp>
        <p:nvSpPr>
          <p:cNvPr id="6" name="TextBox 5">
            <a:extLst>
              <a:ext uri="{FF2B5EF4-FFF2-40B4-BE49-F238E27FC236}">
                <a16:creationId xmlns:a16="http://schemas.microsoft.com/office/drawing/2014/main" id="{A0D15516-4176-47E0-AC00-EC88523AFA15}"/>
              </a:ext>
            </a:extLst>
          </p:cNvPr>
          <p:cNvSpPr txBox="1"/>
          <p:nvPr/>
        </p:nvSpPr>
        <p:spPr>
          <a:xfrm>
            <a:off x="1524000" y="990600"/>
            <a:ext cx="44958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SabonLTPro-Roman"/>
              </a:rPr>
              <a:t>The taper-lock bushing minimum and maximum bore diameters will limit the size of the shaft for a specific sprocket.</a:t>
            </a:r>
          </a:p>
          <a:p>
            <a:pPr marL="457200" indent="-457200">
              <a:buFont typeface="Arial" panose="020B0604020202020204" pitchFamily="34" charset="0"/>
              <a:buChar char="•"/>
            </a:pPr>
            <a:r>
              <a:rPr lang="en-US" sz="2800" dirty="0">
                <a:latin typeface="SabonLTPro-Roman"/>
              </a:rPr>
              <a:t>The three half holes are aligned with the three half holes in the sprocket and are used to tighten the taper-lock bushing to the sprocket and remove the taper-lock bushing from the sprocket.</a:t>
            </a:r>
            <a:endParaRPr lang="en-US" sz="2800" dirty="0"/>
          </a:p>
        </p:txBody>
      </p:sp>
    </p:spTree>
    <p:extLst>
      <p:ext uri="{BB962C8B-B14F-4D97-AF65-F5344CB8AC3E}">
        <p14:creationId xmlns:p14="http://schemas.microsoft.com/office/powerpoint/2010/main" val="17417759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600" y="1066800"/>
            <a:ext cx="9515622" cy="5562600"/>
          </a:xfrm>
        </p:spPr>
        <p:txBody>
          <a:bodyPr>
            <a:normAutofit/>
          </a:bodyPr>
          <a:lstStyle/>
          <a:p>
            <a:r>
              <a:rPr lang="en-US" sz="2400" dirty="0">
                <a:latin typeface="Times New Roman" panose="02020603050405020304" pitchFamily="18" charset="0"/>
                <a:cs typeface="Times New Roman" panose="02020603050405020304" pitchFamily="18" charset="0"/>
              </a:rPr>
              <a:t>Synchronous belts are constructed with ribs or teeth across the underside of the belt</a:t>
            </a:r>
          </a:p>
        </p:txBody>
      </p:sp>
      <p:pic>
        <p:nvPicPr>
          <p:cNvPr id="6" name="Picture 5">
            <a:extLst>
              <a:ext uri="{FF2B5EF4-FFF2-40B4-BE49-F238E27FC236}">
                <a16:creationId xmlns:a16="http://schemas.microsoft.com/office/drawing/2014/main" id="{69332D34-E6C7-4FEE-ABB8-4063ADA17F0B}"/>
              </a:ext>
            </a:extLst>
          </p:cNvPr>
          <p:cNvPicPr>
            <a:picLocks noChangeAspect="1"/>
          </p:cNvPicPr>
          <p:nvPr/>
        </p:nvPicPr>
        <p:blipFill>
          <a:blip r:embed="rId3"/>
          <a:stretch>
            <a:fillRect/>
          </a:stretch>
        </p:blipFill>
        <p:spPr>
          <a:xfrm>
            <a:off x="4643438" y="1971026"/>
            <a:ext cx="5986463" cy="4535199"/>
          </a:xfrm>
          <a:prstGeom prst="rect">
            <a:avLst/>
          </a:prstGeom>
        </p:spPr>
      </p:pic>
      <p:pic>
        <p:nvPicPr>
          <p:cNvPr id="5" name="Picture 4">
            <a:extLst>
              <a:ext uri="{FF2B5EF4-FFF2-40B4-BE49-F238E27FC236}">
                <a16:creationId xmlns:a16="http://schemas.microsoft.com/office/drawing/2014/main" id="{00367209-C862-4B0F-A04F-E7F346C918D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85901" y="2362200"/>
            <a:ext cx="3780291" cy="4019550"/>
          </a:xfrm>
          <a:prstGeom prst="rect">
            <a:avLst/>
          </a:prstGeom>
        </p:spPr>
      </p:pic>
    </p:spTree>
    <p:extLst>
      <p:ext uri="{BB962C8B-B14F-4D97-AF65-F5344CB8AC3E}">
        <p14:creationId xmlns:p14="http://schemas.microsoft.com/office/powerpoint/2010/main" val="4932522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F1C9-1B92-DF0C-1A1D-8F3D5064B187}"/>
              </a:ext>
            </a:extLst>
          </p:cNvPr>
          <p:cNvSpPr>
            <a:spLocks noGrp="1"/>
          </p:cNvSpPr>
          <p:nvPr>
            <p:ph type="title"/>
          </p:nvPr>
        </p:nvSpPr>
        <p:spPr/>
        <p:txBody>
          <a:bodyPr/>
          <a:lstStyle/>
          <a:p>
            <a:r>
              <a:rPr lang="en-US" sz="3600" dirty="0"/>
              <a:t>Taper-Lock Bushing</a:t>
            </a:r>
            <a:endParaRPr lang="en-PK" dirty="0"/>
          </a:p>
        </p:txBody>
      </p:sp>
      <p:sp>
        <p:nvSpPr>
          <p:cNvPr id="3" name="Content Placeholder 2">
            <a:extLst>
              <a:ext uri="{FF2B5EF4-FFF2-40B4-BE49-F238E27FC236}">
                <a16:creationId xmlns:a16="http://schemas.microsoft.com/office/drawing/2014/main" id="{018B1301-7222-9EB6-9CE3-F04EDA4684AB}"/>
              </a:ext>
            </a:extLst>
          </p:cNvPr>
          <p:cNvSpPr>
            <a:spLocks noGrp="1"/>
          </p:cNvSpPr>
          <p:nvPr>
            <p:ph idx="1"/>
          </p:nvPr>
        </p:nvSpPr>
        <p:spPr>
          <a:xfrm>
            <a:off x="783770" y="1596571"/>
            <a:ext cx="10730896" cy="4949372"/>
          </a:xfrm>
        </p:spPr>
        <p:txBody>
          <a:bodyPr/>
          <a:lstStyle/>
          <a:p>
            <a:pPr algn="just"/>
            <a:r>
              <a:rPr lang="en-US" dirty="0"/>
              <a:t>When installing or removing a Taper Lock bush, it is imperative that no lubrication be used between the taper. </a:t>
            </a:r>
          </a:p>
          <a:p>
            <a:pPr algn="just"/>
            <a:r>
              <a:rPr lang="en-US" dirty="0"/>
              <a:t>The presence of lubricant on the tapered surfaces is not desirable, as the taper bushing relies on friction to operate effectively, and lubricants reduce friction. </a:t>
            </a:r>
          </a:p>
          <a:p>
            <a:pPr algn="just"/>
            <a:r>
              <a:rPr lang="en-US" dirty="0"/>
              <a:t>We use industry standard Part Numbers to identify the specifications of each Taper Lock bush or Taper bush. For example: </a:t>
            </a:r>
          </a:p>
          <a:p>
            <a:pPr algn="just"/>
            <a:endParaRPr lang="en-PK" dirty="0"/>
          </a:p>
        </p:txBody>
      </p:sp>
      <p:pic>
        <p:nvPicPr>
          <p:cNvPr id="5" name="Picture 4">
            <a:extLst>
              <a:ext uri="{FF2B5EF4-FFF2-40B4-BE49-F238E27FC236}">
                <a16:creationId xmlns:a16="http://schemas.microsoft.com/office/drawing/2014/main" id="{0489F20D-8BB6-B2B0-2629-DDC994EE4CF7}"/>
              </a:ext>
            </a:extLst>
          </p:cNvPr>
          <p:cNvPicPr>
            <a:picLocks noChangeAspect="1"/>
          </p:cNvPicPr>
          <p:nvPr/>
        </p:nvPicPr>
        <p:blipFill>
          <a:blip r:embed="rId2"/>
          <a:stretch>
            <a:fillRect/>
          </a:stretch>
        </p:blipFill>
        <p:spPr>
          <a:xfrm>
            <a:off x="963007" y="3634608"/>
            <a:ext cx="7051734" cy="1320801"/>
          </a:xfrm>
          <a:prstGeom prst="rect">
            <a:avLst/>
          </a:prstGeom>
        </p:spPr>
      </p:pic>
      <p:pic>
        <p:nvPicPr>
          <p:cNvPr id="7" name="Picture 6">
            <a:extLst>
              <a:ext uri="{FF2B5EF4-FFF2-40B4-BE49-F238E27FC236}">
                <a16:creationId xmlns:a16="http://schemas.microsoft.com/office/drawing/2014/main" id="{5888460D-99D4-AECC-3709-E51B824CCFAA}"/>
              </a:ext>
            </a:extLst>
          </p:cNvPr>
          <p:cNvPicPr>
            <a:picLocks noChangeAspect="1"/>
          </p:cNvPicPr>
          <p:nvPr/>
        </p:nvPicPr>
        <p:blipFill>
          <a:blip r:embed="rId3"/>
          <a:stretch>
            <a:fillRect/>
          </a:stretch>
        </p:blipFill>
        <p:spPr>
          <a:xfrm>
            <a:off x="7794399" y="3634608"/>
            <a:ext cx="4397601" cy="3090206"/>
          </a:xfrm>
          <a:prstGeom prst="rect">
            <a:avLst/>
          </a:prstGeom>
        </p:spPr>
      </p:pic>
    </p:spTree>
    <p:extLst>
      <p:ext uri="{BB962C8B-B14F-4D97-AF65-F5344CB8AC3E}">
        <p14:creationId xmlns:p14="http://schemas.microsoft.com/office/powerpoint/2010/main" val="325159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Sprockets with 8mm Belt Pitch</a:t>
            </a:r>
          </a:p>
        </p:txBody>
      </p:sp>
      <p:pic>
        <p:nvPicPr>
          <p:cNvPr id="8" name="Picture 7">
            <a:extLst>
              <a:ext uri="{FF2B5EF4-FFF2-40B4-BE49-F238E27FC236}">
                <a16:creationId xmlns:a16="http://schemas.microsoft.com/office/drawing/2014/main" id="{22D15158-C4FD-4A2A-8B22-3E4265AFF68E}"/>
              </a:ext>
            </a:extLst>
          </p:cNvPr>
          <p:cNvPicPr>
            <a:picLocks noChangeAspect="1"/>
          </p:cNvPicPr>
          <p:nvPr/>
        </p:nvPicPr>
        <p:blipFill>
          <a:blip r:embed="rId3"/>
          <a:stretch>
            <a:fillRect/>
          </a:stretch>
        </p:blipFill>
        <p:spPr>
          <a:xfrm>
            <a:off x="1524000" y="838201"/>
            <a:ext cx="9144000" cy="4560063"/>
          </a:xfrm>
          <a:prstGeom prst="rect">
            <a:avLst/>
          </a:prstGeom>
        </p:spPr>
      </p:pic>
      <p:pic>
        <p:nvPicPr>
          <p:cNvPr id="5" name="Picture 4">
            <a:extLst>
              <a:ext uri="{FF2B5EF4-FFF2-40B4-BE49-F238E27FC236}">
                <a16:creationId xmlns:a16="http://schemas.microsoft.com/office/drawing/2014/main" id="{A5D5559E-A19D-47D9-AA69-B768840C19A4}"/>
              </a:ext>
            </a:extLst>
          </p:cNvPr>
          <p:cNvPicPr>
            <a:picLocks noChangeAspect="1"/>
          </p:cNvPicPr>
          <p:nvPr/>
        </p:nvPicPr>
        <p:blipFill>
          <a:blip r:embed="rId4"/>
          <a:stretch>
            <a:fillRect/>
          </a:stretch>
        </p:blipFill>
        <p:spPr>
          <a:xfrm>
            <a:off x="1547812" y="5398263"/>
            <a:ext cx="9144000" cy="1106268"/>
          </a:xfrm>
          <a:prstGeom prst="rect">
            <a:avLst/>
          </a:prstGeom>
        </p:spPr>
      </p:pic>
      <p:pic>
        <p:nvPicPr>
          <p:cNvPr id="6" name="Picture 5">
            <a:extLst>
              <a:ext uri="{FF2B5EF4-FFF2-40B4-BE49-F238E27FC236}">
                <a16:creationId xmlns:a16="http://schemas.microsoft.com/office/drawing/2014/main" id="{397E145D-483E-4747-A554-F47A7C0D9CE8}"/>
              </a:ext>
            </a:extLst>
          </p:cNvPr>
          <p:cNvPicPr>
            <a:picLocks noChangeAspect="1"/>
          </p:cNvPicPr>
          <p:nvPr/>
        </p:nvPicPr>
        <p:blipFill>
          <a:blip r:embed="rId5"/>
          <a:stretch>
            <a:fillRect/>
          </a:stretch>
        </p:blipFill>
        <p:spPr>
          <a:xfrm>
            <a:off x="1590674" y="6504532"/>
            <a:ext cx="9144000" cy="286021"/>
          </a:xfrm>
          <a:prstGeom prst="rect">
            <a:avLst/>
          </a:prstGeom>
        </p:spPr>
      </p:pic>
    </p:spTree>
    <p:extLst>
      <p:ext uri="{BB962C8B-B14F-4D97-AF65-F5344CB8AC3E}">
        <p14:creationId xmlns:p14="http://schemas.microsoft.com/office/powerpoint/2010/main" val="41164555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685800"/>
          </a:xfrm>
        </p:spPr>
        <p:txBody>
          <a:bodyPr>
            <a:noAutofit/>
          </a:bodyPr>
          <a:lstStyle/>
          <a:p>
            <a:r>
              <a:rPr lang="en-US" sz="4000" dirty="0"/>
              <a:t>Taper-Lock Bushing</a:t>
            </a:r>
          </a:p>
        </p:txBody>
      </p:sp>
      <p:pic>
        <p:nvPicPr>
          <p:cNvPr id="6" name="Picture 5">
            <a:extLst>
              <a:ext uri="{FF2B5EF4-FFF2-40B4-BE49-F238E27FC236}">
                <a16:creationId xmlns:a16="http://schemas.microsoft.com/office/drawing/2014/main" id="{0D0FAE2E-0A5B-4AAE-A5C5-D6767B8EAF52}"/>
              </a:ext>
            </a:extLst>
          </p:cNvPr>
          <p:cNvPicPr>
            <a:picLocks noChangeAspect="1"/>
          </p:cNvPicPr>
          <p:nvPr/>
        </p:nvPicPr>
        <p:blipFill>
          <a:blip r:embed="rId3"/>
          <a:stretch>
            <a:fillRect/>
          </a:stretch>
        </p:blipFill>
        <p:spPr>
          <a:xfrm>
            <a:off x="2895601" y="690562"/>
            <a:ext cx="6591979" cy="6019800"/>
          </a:xfrm>
          <a:prstGeom prst="rect">
            <a:avLst/>
          </a:prstGeom>
        </p:spPr>
      </p:pic>
    </p:spTree>
    <p:extLst>
      <p:ext uri="{BB962C8B-B14F-4D97-AF65-F5344CB8AC3E}">
        <p14:creationId xmlns:p14="http://schemas.microsoft.com/office/powerpoint/2010/main" val="125983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9A98E-D16C-4FE1-BEFB-F6B58729020C}"/>
              </a:ext>
            </a:extLst>
          </p:cNvPr>
          <p:cNvPicPr>
            <a:picLocks noChangeAspect="1"/>
          </p:cNvPicPr>
          <p:nvPr/>
        </p:nvPicPr>
        <p:blipFill>
          <a:blip r:embed="rId2"/>
          <a:stretch>
            <a:fillRect/>
          </a:stretch>
        </p:blipFill>
        <p:spPr>
          <a:xfrm>
            <a:off x="1524000" y="609600"/>
            <a:ext cx="9144000" cy="3090704"/>
          </a:xfrm>
          <a:prstGeom prst="rect">
            <a:avLst/>
          </a:prstGeom>
        </p:spPr>
      </p:pic>
      <p:pic>
        <p:nvPicPr>
          <p:cNvPr id="3" name="Picture 2">
            <a:extLst>
              <a:ext uri="{FF2B5EF4-FFF2-40B4-BE49-F238E27FC236}">
                <a16:creationId xmlns:a16="http://schemas.microsoft.com/office/drawing/2014/main" id="{7617E835-F147-4A18-9A1E-76F98FF5D47C}"/>
              </a:ext>
            </a:extLst>
          </p:cNvPr>
          <p:cNvPicPr>
            <a:picLocks noChangeAspect="1"/>
          </p:cNvPicPr>
          <p:nvPr/>
        </p:nvPicPr>
        <p:blipFill>
          <a:blip r:embed="rId3"/>
          <a:stretch>
            <a:fillRect/>
          </a:stretch>
        </p:blipFill>
        <p:spPr>
          <a:xfrm>
            <a:off x="1524000" y="3671729"/>
            <a:ext cx="9144000" cy="2425634"/>
          </a:xfrm>
          <a:prstGeom prst="rect">
            <a:avLst/>
          </a:prstGeom>
        </p:spPr>
      </p:pic>
    </p:spTree>
    <p:extLst>
      <p:ext uri="{BB962C8B-B14F-4D97-AF65-F5344CB8AC3E}">
        <p14:creationId xmlns:p14="http://schemas.microsoft.com/office/powerpoint/2010/main" val="3681001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90B0B-7031-17F9-9581-CF3AC001B73C}"/>
              </a:ext>
            </a:extLst>
          </p:cNvPr>
          <p:cNvPicPr>
            <a:picLocks noChangeAspect="1"/>
          </p:cNvPicPr>
          <p:nvPr/>
        </p:nvPicPr>
        <p:blipFill>
          <a:blip r:embed="rId2"/>
          <a:stretch>
            <a:fillRect/>
          </a:stretch>
        </p:blipFill>
        <p:spPr>
          <a:xfrm>
            <a:off x="2757714" y="-1"/>
            <a:ext cx="6894286" cy="7008767"/>
          </a:xfrm>
          <a:prstGeom prst="rect">
            <a:avLst/>
          </a:prstGeom>
        </p:spPr>
      </p:pic>
    </p:spTree>
    <p:extLst>
      <p:ext uri="{BB962C8B-B14F-4D97-AF65-F5344CB8AC3E}">
        <p14:creationId xmlns:p14="http://schemas.microsoft.com/office/powerpoint/2010/main" val="3018173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B4F5A-1CC0-4B33-09C1-F6435763FC7F}"/>
              </a:ext>
            </a:extLst>
          </p:cNvPr>
          <p:cNvPicPr>
            <a:picLocks noChangeAspect="1"/>
          </p:cNvPicPr>
          <p:nvPr/>
        </p:nvPicPr>
        <p:blipFill>
          <a:blip r:embed="rId2"/>
          <a:stretch>
            <a:fillRect/>
          </a:stretch>
        </p:blipFill>
        <p:spPr>
          <a:xfrm>
            <a:off x="2698069" y="-1493"/>
            <a:ext cx="6795861" cy="6859493"/>
          </a:xfrm>
          <a:prstGeom prst="rect">
            <a:avLst/>
          </a:prstGeom>
        </p:spPr>
      </p:pic>
    </p:spTree>
    <p:extLst>
      <p:ext uri="{BB962C8B-B14F-4D97-AF65-F5344CB8AC3E}">
        <p14:creationId xmlns:p14="http://schemas.microsoft.com/office/powerpoint/2010/main" val="667725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A2004-4D19-B36A-851D-216A7616E88A}"/>
              </a:ext>
            </a:extLst>
          </p:cNvPr>
          <p:cNvPicPr>
            <a:picLocks noChangeAspect="1"/>
          </p:cNvPicPr>
          <p:nvPr/>
        </p:nvPicPr>
        <p:blipFill>
          <a:blip r:embed="rId2"/>
          <a:stretch>
            <a:fillRect/>
          </a:stretch>
        </p:blipFill>
        <p:spPr>
          <a:xfrm>
            <a:off x="862470" y="1320798"/>
            <a:ext cx="10467060" cy="3860801"/>
          </a:xfrm>
          <a:prstGeom prst="rect">
            <a:avLst/>
          </a:prstGeom>
        </p:spPr>
      </p:pic>
    </p:spTree>
    <p:extLst>
      <p:ext uri="{BB962C8B-B14F-4D97-AF65-F5344CB8AC3E}">
        <p14:creationId xmlns:p14="http://schemas.microsoft.com/office/powerpoint/2010/main" val="1987209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 Designations</a:t>
            </a:r>
          </a:p>
        </p:txBody>
      </p:sp>
      <p:sp>
        <p:nvSpPr>
          <p:cNvPr id="2" name="Content Placeholder 1"/>
          <p:cNvSpPr>
            <a:spLocks noGrp="1"/>
          </p:cNvSpPr>
          <p:nvPr>
            <p:ph idx="1"/>
          </p:nvPr>
        </p:nvSpPr>
        <p:spPr>
          <a:xfrm>
            <a:off x="1752600" y="1066800"/>
            <a:ext cx="8610600" cy="5562600"/>
          </a:xfrm>
        </p:spPr>
        <p:txBody>
          <a:bodyPr>
            <a:normAutofit/>
          </a:bodyPr>
          <a:lstStyle/>
          <a:p>
            <a:r>
              <a:rPr lang="en-US" dirty="0"/>
              <a:t>Table 7–4 shows the available sprockets with a pitch of 8 mm.</a:t>
            </a:r>
          </a:p>
          <a:p>
            <a:r>
              <a:rPr lang="en-US" dirty="0"/>
              <a:t>The corresponding taper-lock bushing number is given for each sprocket and is based on the sprocket width.</a:t>
            </a:r>
          </a:p>
          <a:p>
            <a:pPr marL="0" indent="0">
              <a:buNone/>
            </a:pPr>
            <a:r>
              <a:rPr lang="en-US" dirty="0"/>
              <a:t>	</a:t>
            </a:r>
          </a:p>
        </p:txBody>
      </p:sp>
      <p:pic>
        <p:nvPicPr>
          <p:cNvPr id="5" name="Picture 4">
            <a:extLst>
              <a:ext uri="{FF2B5EF4-FFF2-40B4-BE49-F238E27FC236}">
                <a16:creationId xmlns:a16="http://schemas.microsoft.com/office/drawing/2014/main" id="{E6A5D59C-4156-4CDE-A144-2CFA258498D2}"/>
              </a:ext>
            </a:extLst>
          </p:cNvPr>
          <p:cNvPicPr>
            <a:picLocks noChangeAspect="1"/>
          </p:cNvPicPr>
          <p:nvPr/>
        </p:nvPicPr>
        <p:blipFill>
          <a:blip r:embed="rId3"/>
          <a:stretch>
            <a:fillRect/>
          </a:stretch>
        </p:blipFill>
        <p:spPr>
          <a:xfrm>
            <a:off x="1535961" y="0"/>
            <a:ext cx="9120079" cy="6858000"/>
          </a:xfrm>
          <a:prstGeom prst="rect">
            <a:avLst/>
          </a:prstGeom>
        </p:spPr>
      </p:pic>
    </p:spTree>
    <p:extLst>
      <p:ext uri="{BB962C8B-B14F-4D97-AF65-F5344CB8AC3E}">
        <p14:creationId xmlns:p14="http://schemas.microsoft.com/office/powerpoint/2010/main" val="42388455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752599" y="838200"/>
            <a:ext cx="9790043" cy="5791200"/>
          </a:xfrm>
        </p:spPr>
        <p:txBody>
          <a:bodyPr>
            <a:normAutofit/>
          </a:bodyPr>
          <a:lstStyle/>
          <a:p>
            <a:pPr marL="514350" indent="-514350" algn="just">
              <a:buFont typeface="+mj-lt"/>
              <a:buAutoNum type="arabicPeriod"/>
            </a:pPr>
            <a:r>
              <a:rPr lang="en-US" sz="2400" dirty="0"/>
              <a:t>Specify the speed of the driving sprocket (typically a motor or engine) and the desired speed of the driven sprocket.</a:t>
            </a:r>
          </a:p>
          <a:p>
            <a:pPr marL="514350" indent="-514350" algn="just">
              <a:buFont typeface="+mj-lt"/>
              <a:buAutoNum type="arabicPeriod"/>
            </a:pPr>
            <a:r>
              <a:rPr lang="en-US" sz="2400" dirty="0"/>
              <a:t>Specify the rated power for the driving motor or engine. The rated power of the motor or engine is based on the calculated power of the driven machine.</a:t>
            </a:r>
          </a:p>
          <a:p>
            <a:pPr marL="514350" indent="-514350" algn="just">
              <a:buFont typeface="+mj-lt"/>
              <a:buAutoNum type="arabicPeriod"/>
            </a:pPr>
            <a:r>
              <a:rPr lang="en-US" sz="2400" dirty="0"/>
              <a:t>Determine a service factor (SF) using Table 7–8.</a:t>
            </a:r>
          </a:p>
          <a:p>
            <a:pPr marL="514350" indent="-514350" algn="just">
              <a:buFont typeface="+mj-lt"/>
              <a:buAutoNum type="arabicPeriod"/>
            </a:pPr>
            <a:r>
              <a:rPr lang="en-US" sz="2400" dirty="0"/>
              <a:t>Calculate the design power by multiplying the driver rated power by the service factor.</a:t>
            </a:r>
          </a:p>
        </p:txBody>
      </p:sp>
      <p:pic>
        <p:nvPicPr>
          <p:cNvPr id="4" name="Picture 3">
            <a:extLst>
              <a:ext uri="{FF2B5EF4-FFF2-40B4-BE49-F238E27FC236}">
                <a16:creationId xmlns:a16="http://schemas.microsoft.com/office/drawing/2014/main" id="{08677B27-AC34-409E-9C37-2443DDF71E43}"/>
              </a:ext>
            </a:extLst>
          </p:cNvPr>
          <p:cNvPicPr>
            <a:picLocks noChangeAspect="1"/>
          </p:cNvPicPr>
          <p:nvPr/>
        </p:nvPicPr>
        <p:blipFill>
          <a:blip r:embed="rId3"/>
          <a:stretch>
            <a:fillRect/>
          </a:stretch>
        </p:blipFill>
        <p:spPr>
          <a:xfrm>
            <a:off x="3399150" y="5050527"/>
            <a:ext cx="5131970" cy="552450"/>
          </a:xfrm>
          <a:prstGeom prst="rect">
            <a:avLst/>
          </a:prstGeom>
        </p:spPr>
      </p:pic>
    </p:spTree>
    <p:extLst>
      <p:ext uri="{BB962C8B-B14F-4D97-AF65-F5344CB8AC3E}">
        <p14:creationId xmlns:p14="http://schemas.microsoft.com/office/powerpoint/2010/main" val="7656871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2100" y="318052"/>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547191" y="1500809"/>
            <a:ext cx="9485243" cy="5791200"/>
          </a:xfrm>
        </p:spPr>
        <p:txBody>
          <a:bodyPr>
            <a:normAutofit/>
          </a:bodyPr>
          <a:lstStyle/>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Determine the required pitch of the belt using the belt pitch selection guide Figure (7-27). The belt pitch is based on the design power and the angular velocity of the faster (smaller) sprocket.</a:t>
            </a:r>
          </a:p>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Calculate the velocity ratio VR between the driver and driven sprockets.</a:t>
            </a:r>
          </a:p>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Select the candidate combinations using Table 7–7 of the number of teeth in the driver sprocket to that in the driven sprocket that will produce the calculated velocity ratio, VR.</a:t>
            </a:r>
          </a:p>
        </p:txBody>
      </p:sp>
    </p:spTree>
    <p:extLst>
      <p:ext uri="{BB962C8B-B14F-4D97-AF65-F5344CB8AC3E}">
        <p14:creationId xmlns:p14="http://schemas.microsoft.com/office/powerpoint/2010/main" val="32617790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599" y="1066800"/>
            <a:ext cx="10187609" cy="5562600"/>
          </a:xfrm>
        </p:spPr>
        <p:txBody>
          <a:bodyPr>
            <a:normAutofit/>
          </a:bodyPr>
          <a:lstStyle/>
          <a:p>
            <a:pPr algn="just"/>
            <a:r>
              <a:rPr lang="en-US" sz="2800" dirty="0">
                <a:latin typeface="Times New Roman" panose="02020603050405020304" pitchFamily="18" charset="0"/>
                <a:cs typeface="Times New Roman" panose="02020603050405020304" pitchFamily="18" charset="0"/>
              </a:rPr>
              <a:t>The teeth mate with corresponding grooves in the driving and driven pulleys, called sprockets, providing a positive drive without slippage.</a:t>
            </a:r>
          </a:p>
          <a:p>
            <a:pPr algn="just"/>
            <a:r>
              <a:rPr lang="en-US" sz="2800" dirty="0">
                <a:latin typeface="Times New Roman" panose="02020603050405020304" pitchFamily="18" charset="0"/>
                <a:cs typeface="Times New Roman" panose="02020603050405020304" pitchFamily="18" charset="0"/>
              </a:rPr>
              <a:t>Therefore, there is a fixed relationship between the speed of the driver and the speed of the driven sprocket.</a:t>
            </a:r>
          </a:p>
          <a:p>
            <a:pPr algn="just"/>
            <a:r>
              <a:rPr lang="en-US" sz="2800" dirty="0">
                <a:latin typeface="Times New Roman" panose="02020603050405020304" pitchFamily="18" charset="0"/>
                <a:cs typeface="Times New Roman" panose="02020603050405020304" pitchFamily="18" charset="0"/>
              </a:rPr>
              <a:t>Synchronous belts are often called </a:t>
            </a:r>
            <a:r>
              <a:rPr lang="en-US" sz="2800" dirty="0">
                <a:highlight>
                  <a:srgbClr val="FFFF00"/>
                </a:highlight>
                <a:latin typeface="Times New Roman" panose="02020603050405020304" pitchFamily="18" charset="0"/>
                <a:cs typeface="Times New Roman" panose="02020603050405020304" pitchFamily="18" charset="0"/>
              </a:rPr>
              <a:t>timing belts </a:t>
            </a:r>
            <a:r>
              <a:rPr lang="en-US" sz="2800" dirty="0">
                <a:latin typeface="Times New Roman" panose="02020603050405020304" pitchFamily="18" charset="0"/>
                <a:cs typeface="Times New Roman" panose="02020603050405020304" pitchFamily="18" charset="0"/>
              </a:rPr>
              <a:t>and when properly designed will have an efficiency as high as 98%.</a:t>
            </a:r>
          </a:p>
        </p:txBody>
      </p:sp>
      <p:sp>
        <p:nvSpPr>
          <p:cNvPr id="5" name="TextBox 4">
            <a:extLst>
              <a:ext uri="{FF2B5EF4-FFF2-40B4-BE49-F238E27FC236}">
                <a16:creationId xmlns:a16="http://schemas.microsoft.com/office/drawing/2014/main" id="{3A43E36F-15A5-91F4-C4D9-45B59F14A569}"/>
              </a:ext>
            </a:extLst>
          </p:cNvPr>
          <p:cNvSpPr txBox="1"/>
          <p:nvPr/>
        </p:nvSpPr>
        <p:spPr>
          <a:xfrm>
            <a:off x="2160561" y="4780895"/>
            <a:ext cx="10439401" cy="830997"/>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Synchronous belts can therefore be used </a:t>
            </a:r>
            <a:r>
              <a:rPr lang="en-US" sz="2400" b="0" i="0" dirty="0">
                <a:solidFill>
                  <a:srgbClr val="FF0000"/>
                </a:solidFill>
                <a:effectLst/>
                <a:latin typeface="Times New Roman" panose="02020603050405020304" pitchFamily="18" charset="0"/>
                <a:cs typeface="Times New Roman" panose="02020603050405020304" pitchFamily="18" charset="0"/>
              </a:rPr>
              <a:t>for applications such as automatic machinery where a definite motion sequence or indexing is necessary.</a:t>
            </a:r>
            <a:endParaRPr lang="en-PK"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9674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357809"/>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600200" y="1580321"/>
            <a:ext cx="9856304" cy="5791200"/>
          </a:xfrm>
        </p:spPr>
        <p:txBody>
          <a:bodyPr>
            <a:normAutofit/>
          </a:bodyPr>
          <a:lstStyle/>
          <a:p>
            <a:pPr marL="514350" indent="-514350" algn="just">
              <a:buFont typeface="+mj-lt"/>
              <a:buAutoNum type="arabicPeriod" startAt="8"/>
            </a:pPr>
            <a:r>
              <a:rPr lang="en-US" sz="2400" dirty="0">
                <a:latin typeface="Times New Roman" panose="02020603050405020304" pitchFamily="18" charset="0"/>
                <a:cs typeface="Times New Roman" panose="02020603050405020304" pitchFamily="18" charset="0"/>
              </a:rPr>
              <a:t>Eliminate the sprocket combinations that will not work due to space limitations and shaft diameter requirements. Some of the larger sprockets may interfere with the machine or guarding and can be eliminated due to these space limitations.</a:t>
            </a:r>
          </a:p>
          <a:p>
            <a:pPr marL="514350" indent="-514350" algn="just">
              <a:buFont typeface="+mj-lt"/>
              <a:buAutoNum type="arabicPeriod" startAt="8"/>
            </a:pPr>
            <a:r>
              <a:rPr lang="en-US" sz="2400" dirty="0">
                <a:latin typeface="Times New Roman" panose="02020603050405020304" pitchFamily="18" charset="0"/>
                <a:cs typeface="Times New Roman" panose="02020603050405020304" pitchFamily="18" charset="0"/>
              </a:rPr>
              <a:t>Using the desired range of acceptable center distances, determine a standard belt length that will produce a suitable value. Table 7–7 shows that the center distance is determined by the  belt length and sprocket velocity ratio.</a:t>
            </a:r>
          </a:p>
        </p:txBody>
      </p:sp>
    </p:spTree>
    <p:extLst>
      <p:ext uri="{BB962C8B-B14F-4D97-AF65-F5344CB8AC3E}">
        <p14:creationId xmlns:p14="http://schemas.microsoft.com/office/powerpoint/2010/main" val="14994132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879" y="0"/>
            <a:ext cx="9886122"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980661" y="1421296"/>
            <a:ext cx="9356035" cy="5791200"/>
          </a:xfrm>
        </p:spPr>
        <p:txBody>
          <a:bodyPr>
            <a:normAutofit/>
          </a:bodyPr>
          <a:lstStyle/>
          <a:p>
            <a:pPr marL="514350" indent="-514350" algn="just">
              <a:buFont typeface="+mj-lt"/>
              <a:buAutoNum type="arabicPeriod" startAt="10"/>
            </a:pPr>
            <a:r>
              <a:rPr lang="en-US" sz="2400" dirty="0">
                <a:latin typeface="Times New Roman" panose="02020603050405020304" pitchFamily="18" charset="0"/>
                <a:cs typeface="Times New Roman" panose="02020603050405020304" pitchFamily="18" charset="0"/>
              </a:rPr>
              <a:t>Selection of the width of the belt: An 8-mm pitch belt is available in four different widths: 20 mm, 30 mm, 50 mm, and 85 mm. The belt width selection Tables 7–9 and 7–10 are shown for the 30-mm and 50-mm wide belts.</a:t>
            </a:r>
          </a:p>
          <a:p>
            <a:pPr algn="just"/>
            <a:r>
              <a:rPr lang="en-US" sz="2400" dirty="0">
                <a:latin typeface="Times New Roman" panose="02020603050405020304" pitchFamily="18" charset="0"/>
                <a:cs typeface="Times New Roman" panose="02020603050405020304" pitchFamily="18" charset="0"/>
              </a:rPr>
              <a:t>You will notice for a given sprocket size as the speed increases, the power rating of the belt increases.</a:t>
            </a:r>
          </a:p>
          <a:p>
            <a:pPr algn="just"/>
            <a:r>
              <a:rPr lang="en-US" sz="2400" dirty="0">
                <a:latin typeface="Times New Roman" panose="02020603050405020304" pitchFamily="18" charset="0"/>
                <a:cs typeface="Times New Roman" panose="02020603050405020304" pitchFamily="18" charset="0"/>
              </a:rPr>
              <a:t>A larger sprocket will decrease the belt width required and yield a longer service life. The belt width should not exceed the sprocket diameter.</a:t>
            </a:r>
          </a:p>
        </p:txBody>
      </p:sp>
    </p:spTree>
    <p:extLst>
      <p:ext uri="{BB962C8B-B14F-4D97-AF65-F5344CB8AC3E}">
        <p14:creationId xmlns:p14="http://schemas.microsoft.com/office/powerpoint/2010/main" val="1644450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latin typeface="Times New Roman" panose="02020603050405020304" pitchFamily="18" charset="0"/>
                <a:cs typeface="Times New Roman" panose="02020603050405020304" pitchFamily="18" charset="0"/>
              </a:rPr>
              <a:t>Catalog data will show factors less than 1.0 for shorter belt lengths and greater than 1.0 for longer belt lengths.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r>
              <a:rPr lang="en-US" sz="2400" dirty="0">
                <a:latin typeface="Times New Roman" panose="02020603050405020304" pitchFamily="18" charset="0"/>
                <a:cs typeface="Times New Roman" panose="02020603050405020304" pitchFamily="18" charset="0"/>
              </a:rPr>
              <a:t>Calculate the belt linear velocity. Belt speeds above 3500 fpm increase the noise level of the synchronous belt drive.</a:t>
            </a:r>
          </a:p>
        </p:txBody>
      </p:sp>
      <p:pic>
        <p:nvPicPr>
          <p:cNvPr id="4" name="Picture 3">
            <a:extLst>
              <a:ext uri="{FF2B5EF4-FFF2-40B4-BE49-F238E27FC236}">
                <a16:creationId xmlns:a16="http://schemas.microsoft.com/office/drawing/2014/main" id="{61C80FDA-3CBF-4779-8CD7-832ADBDF4A75}"/>
              </a:ext>
            </a:extLst>
          </p:cNvPr>
          <p:cNvPicPr>
            <a:picLocks noChangeAspect="1"/>
          </p:cNvPicPr>
          <p:nvPr/>
        </p:nvPicPr>
        <p:blipFill>
          <a:blip r:embed="rId3"/>
          <a:stretch>
            <a:fillRect/>
          </a:stretch>
        </p:blipFill>
        <p:spPr>
          <a:xfrm>
            <a:off x="2708223" y="2334346"/>
            <a:ext cx="5852681" cy="789853"/>
          </a:xfrm>
          <a:prstGeom prst="rect">
            <a:avLst/>
          </a:prstGeom>
        </p:spPr>
      </p:pic>
      <p:pic>
        <p:nvPicPr>
          <p:cNvPr id="5" name="Picture 4">
            <a:extLst>
              <a:ext uri="{FF2B5EF4-FFF2-40B4-BE49-F238E27FC236}">
                <a16:creationId xmlns:a16="http://schemas.microsoft.com/office/drawing/2014/main" id="{502E17AD-8B42-4914-9ADB-650E960BC9C4}"/>
              </a:ext>
            </a:extLst>
          </p:cNvPr>
          <p:cNvPicPr>
            <a:picLocks noChangeAspect="1"/>
          </p:cNvPicPr>
          <p:nvPr/>
        </p:nvPicPr>
        <p:blipFill>
          <a:blip r:embed="rId4"/>
          <a:stretch>
            <a:fillRect/>
          </a:stretch>
        </p:blipFill>
        <p:spPr>
          <a:xfrm>
            <a:off x="3272840" y="5146686"/>
            <a:ext cx="3803822" cy="863175"/>
          </a:xfrm>
          <a:prstGeom prst="rect">
            <a:avLst/>
          </a:prstGeom>
        </p:spPr>
      </p:pic>
    </p:spTree>
    <p:extLst>
      <p:ext uri="{BB962C8B-B14F-4D97-AF65-F5344CB8AC3E}">
        <p14:creationId xmlns:p14="http://schemas.microsoft.com/office/powerpoint/2010/main" val="41952456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25287"/>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600200" y="1567069"/>
            <a:ext cx="8610600" cy="5791200"/>
          </a:xfrm>
        </p:spPr>
        <p:txBody>
          <a:bodyPr>
            <a:normAutofit/>
          </a:bodyPr>
          <a:lstStyle/>
          <a:p>
            <a:pPr marL="514350" indent="-514350" algn="just">
              <a:buFont typeface="+mj-lt"/>
              <a:buAutoNum type="arabicPeriod" startAt="12"/>
            </a:pPr>
            <a:r>
              <a:rPr lang="en-US" sz="2400" dirty="0">
                <a:latin typeface="Times New Roman" panose="02020603050405020304" pitchFamily="18" charset="0"/>
                <a:cs typeface="Times New Roman" panose="02020603050405020304" pitchFamily="18" charset="0"/>
              </a:rPr>
              <a:t>Specify the final design details for the belt drive system. This includes all sprockets, type and bore size of taper-lock bushings, belt, and tensioner if required. Summarize the design, check compatibility with other components of the system, and prepare the purchasing documents.</a:t>
            </a:r>
          </a:p>
        </p:txBody>
      </p:sp>
    </p:spTree>
    <p:extLst>
      <p:ext uri="{BB962C8B-B14F-4D97-AF65-F5344CB8AC3E}">
        <p14:creationId xmlns:p14="http://schemas.microsoft.com/office/powerpoint/2010/main" val="1763676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1066800"/>
            <a:ext cx="8610600" cy="5562600"/>
          </a:xfrm>
        </p:spPr>
        <p:txBody>
          <a:bodyPr>
            <a:normAutofit/>
          </a:bodyPr>
          <a:lstStyle/>
          <a:p>
            <a:pPr marL="0" indent="0" algn="just">
              <a:buNone/>
            </a:pPr>
            <a:r>
              <a:rPr lang="en-US" sz="2400" dirty="0">
                <a:latin typeface="Century Schoolbook" panose="02040604050505020304" pitchFamily="18" charset="0"/>
              </a:rPr>
              <a:t>For the belt drive layout shown in Figure 7–28 perform the following calculations for the kinematics of the drive:</a:t>
            </a:r>
          </a:p>
        </p:txBody>
      </p:sp>
      <p:pic>
        <p:nvPicPr>
          <p:cNvPr id="4" name="Picture 3">
            <a:extLst>
              <a:ext uri="{FF2B5EF4-FFF2-40B4-BE49-F238E27FC236}">
                <a16:creationId xmlns:a16="http://schemas.microsoft.com/office/drawing/2014/main" id="{EECC4097-C0A1-4E40-8729-07829A0DA0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02897" y="1915484"/>
            <a:ext cx="6186207" cy="4713916"/>
          </a:xfrm>
          <a:prstGeom prst="rect">
            <a:avLst/>
          </a:prstGeom>
        </p:spPr>
      </p:pic>
    </p:spTree>
    <p:extLst>
      <p:ext uri="{BB962C8B-B14F-4D97-AF65-F5344CB8AC3E}">
        <p14:creationId xmlns:p14="http://schemas.microsoft.com/office/powerpoint/2010/main" val="4111181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1066800"/>
            <a:ext cx="8610600" cy="5562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For the belt drive layout shown in Figure 7–28 perform the following calculations for the kinematics of the drive:</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Specify the number of teeth and the pitch diameter of each sheave. </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Calculate the velocity ratio of the belt drive and the angular velocity of the driven sheave.</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Calculate the belt linear velocity.</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Determine the center distance using a 1200- MGT-30 belt.</a:t>
            </a:r>
          </a:p>
        </p:txBody>
      </p:sp>
    </p:spTree>
    <p:extLst>
      <p:ext uri="{BB962C8B-B14F-4D97-AF65-F5344CB8AC3E}">
        <p14:creationId xmlns:p14="http://schemas.microsoft.com/office/powerpoint/2010/main" val="25411220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52599" y="1066800"/>
                <a:ext cx="9591261" cy="5562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Figure 7–29 shows a 20-hp electric motor driving a gear pump using a synchronous belt drive. The normal torque motor speed is 1750 rpm and the gear pump speed is to be 875 rpm. The drive system is on a steel mounting plate with slots permitting an adjustment of the pump position by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0.375 in from the nominal center distance of 22.00 in. The motor shaft diameter is 1.625 in and the gear pump shaft diameter is 1.375 in. The sprocket on the pump shaft cannot exceed 14.00 in due to potential interference with the base plate. The pump will operate 16–24 h/day, 5 days per week. Specify the complete drive system.</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52599" y="1066800"/>
                <a:ext cx="9591261" cy="5562600"/>
              </a:xfrm>
              <a:blipFill>
                <a:blip r:embed="rId3"/>
                <a:stretch>
                  <a:fillRect l="-953" t="-876" r="-953"/>
                </a:stretch>
              </a:blipFill>
            </p:spPr>
            <p:txBody>
              <a:bodyPr/>
              <a:lstStyle/>
              <a:p>
                <a:r>
                  <a:rPr lang="en-PK">
                    <a:noFill/>
                  </a:rPr>
                  <a:t> </a:t>
                </a:r>
              </a:p>
            </p:txBody>
          </p:sp>
        </mc:Fallback>
      </mc:AlternateContent>
    </p:spTree>
    <p:extLst>
      <p:ext uri="{BB962C8B-B14F-4D97-AF65-F5344CB8AC3E}">
        <p14:creationId xmlns:p14="http://schemas.microsoft.com/office/powerpoint/2010/main" val="39847660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 Designations</a:t>
            </a:r>
          </a:p>
        </p:txBody>
      </p:sp>
      <p:pic>
        <p:nvPicPr>
          <p:cNvPr id="4" name="Picture 3">
            <a:extLst>
              <a:ext uri="{FF2B5EF4-FFF2-40B4-BE49-F238E27FC236}">
                <a16:creationId xmlns:a16="http://schemas.microsoft.com/office/drawing/2014/main" id="{C22364AD-50AD-4E05-A002-E2F6D9D3C504}"/>
              </a:ext>
            </a:extLst>
          </p:cNvPr>
          <p:cNvPicPr>
            <a:picLocks noChangeAspect="1"/>
          </p:cNvPicPr>
          <p:nvPr/>
        </p:nvPicPr>
        <p:blipFill>
          <a:blip r:embed="rId3"/>
          <a:stretch>
            <a:fillRect/>
          </a:stretch>
        </p:blipFill>
        <p:spPr>
          <a:xfrm>
            <a:off x="1966913" y="0"/>
            <a:ext cx="8258175" cy="6858000"/>
          </a:xfrm>
          <a:prstGeom prst="rect">
            <a:avLst/>
          </a:prstGeom>
        </p:spPr>
      </p:pic>
      <p:sp>
        <p:nvSpPr>
          <p:cNvPr id="7" name="Title 2">
            <a:extLst>
              <a:ext uri="{FF2B5EF4-FFF2-40B4-BE49-F238E27FC236}">
                <a16:creationId xmlns:a16="http://schemas.microsoft.com/office/drawing/2014/main" id="{40A1CEB7-BF17-402D-A2F2-77250A5279F9}"/>
              </a:ext>
            </a:extLst>
          </p:cNvPr>
          <p:cNvSpPr txBox="1">
            <a:spLocks/>
          </p:cNvSpPr>
          <p:nvPr/>
        </p:nvSpPr>
        <p:spPr>
          <a:xfrm>
            <a:off x="1524000" y="0"/>
            <a:ext cx="4572000"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en-US" sz="4400" b="1" kern="1200" dirty="0">
                <a:solidFill>
                  <a:schemeClr val="accent5">
                    <a:lumMod val="75000"/>
                  </a:schemeClr>
                </a:solidFill>
                <a:latin typeface="+mj-lt"/>
                <a:ea typeface="+mn-ea"/>
                <a:cs typeface="+mn-cs"/>
              </a:defRPr>
            </a:lvl1pPr>
          </a:lstStyle>
          <a:p>
            <a:r>
              <a:rPr lang="en-US" sz="4000"/>
              <a:t>Example Problem</a:t>
            </a:r>
          </a:p>
        </p:txBody>
      </p:sp>
    </p:spTree>
    <p:extLst>
      <p:ext uri="{BB962C8B-B14F-4D97-AF65-F5344CB8AC3E}">
        <p14:creationId xmlns:p14="http://schemas.microsoft.com/office/powerpoint/2010/main" val="10946809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90700" y="990600"/>
                <a:ext cx="8610600" cy="5562600"/>
              </a:xfrm>
            </p:spPr>
            <p:txBody>
              <a:bodyPr>
                <a:normAutofit/>
              </a:bodyPr>
              <a:lstStyle/>
              <a:p>
                <a:pPr marL="0" indent="0" algn="just">
                  <a:buNone/>
                </a:pPr>
                <a:r>
                  <a:rPr lang="sv-SE" sz="2400" b="1" dirty="0">
                    <a:latin typeface="Times New Roman" panose="02020603050405020304" pitchFamily="18" charset="0"/>
                    <a:cs typeface="Times New Roman" panose="02020603050405020304" pitchFamily="18" charset="0"/>
                  </a:rPr>
                  <a:t>Given:</a:t>
                </a:r>
              </a:p>
              <a:p>
                <a:pPr algn="just"/>
                <a:r>
                  <a:rPr lang="sv-SE" sz="2400" dirty="0">
                    <a:latin typeface="Times New Roman" panose="02020603050405020304" pitchFamily="18" charset="0"/>
                    <a:cs typeface="Times New Roman" panose="02020603050405020304" pitchFamily="18" charset="0"/>
                  </a:rPr>
                  <a:t>Motor: 20 hp; 1750 rpm; Normal torque; shaft diameter = 1.625 in.</a:t>
                </a:r>
              </a:p>
              <a:p>
                <a:pPr algn="just"/>
                <a:r>
                  <a:rPr lang="en-US" sz="2400" dirty="0">
                    <a:latin typeface="Times New Roman" panose="02020603050405020304" pitchFamily="18" charset="0"/>
                    <a:cs typeface="Times New Roman" panose="02020603050405020304" pitchFamily="18" charset="0"/>
                  </a:rPr>
                  <a:t>Gear pump: 875 rpm; shaft diameter = 1.375 in; Maximum OD = 14.00 in.</a:t>
                </a:r>
              </a:p>
              <a:p>
                <a:pPr algn="just"/>
                <a:r>
                  <a:rPr lang="en-US" sz="2400" dirty="0">
                    <a:latin typeface="Times New Roman" panose="02020603050405020304" pitchFamily="18" charset="0"/>
                    <a:cs typeface="Times New Roman" panose="02020603050405020304" pitchFamily="18" charset="0"/>
                  </a:rPr>
                  <a:t>Center distance between motor and pump shafts = 22.00 in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0.375 in; The range is 21.625 in minimum to 22.375 in maximum.</a:t>
                </a:r>
              </a:p>
              <a:p>
                <a:pPr algn="just"/>
                <a:r>
                  <a:rPr lang="en-US" sz="2400" dirty="0">
                    <a:latin typeface="Times New Roman" panose="02020603050405020304" pitchFamily="18" charset="0"/>
                    <a:cs typeface="Times New Roman" panose="02020603050405020304" pitchFamily="18" charset="0"/>
                  </a:rPr>
                  <a:t>Operating conditions: 16 to 24 h/day, 5 days per week.</a:t>
                </a:r>
              </a:p>
              <a:p>
                <a:pPr algn="just"/>
                <a:r>
                  <a:rPr lang="en-US" sz="2400" dirty="0">
                    <a:latin typeface="Times New Roman" panose="02020603050405020304" pitchFamily="18" charset="0"/>
                    <a:cs typeface="Times New Roman" panose="02020603050405020304" pitchFamily="18" charset="0"/>
                  </a:rPr>
                  <a:t>Specify the synchronous belt drive system including driving and driven sprockets, bushings, and the belt.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90700" y="990600"/>
                <a:ext cx="8610600" cy="5562600"/>
              </a:xfrm>
              <a:blipFill>
                <a:blip r:embed="rId3"/>
                <a:stretch>
                  <a:fillRect l="-1133" t="-877" r="-1062"/>
                </a:stretch>
              </a:blipFill>
            </p:spPr>
            <p:txBody>
              <a:bodyPr/>
              <a:lstStyle/>
              <a:p>
                <a:r>
                  <a:rPr lang="en-PK">
                    <a:noFill/>
                  </a:rPr>
                  <a:t> </a:t>
                </a:r>
              </a:p>
            </p:txBody>
          </p:sp>
        </mc:Fallback>
      </mc:AlternateContent>
    </p:spTree>
    <p:extLst>
      <p:ext uri="{BB962C8B-B14F-4D97-AF65-F5344CB8AC3E}">
        <p14:creationId xmlns:p14="http://schemas.microsoft.com/office/powerpoint/2010/main" val="929224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17B0-D9F5-AD14-62C4-3C31897FADEE}"/>
              </a:ext>
            </a:extLst>
          </p:cNvPr>
          <p:cNvSpPr>
            <a:spLocks noGrp="1"/>
          </p:cNvSpPr>
          <p:nvPr>
            <p:ph type="title"/>
          </p:nvPr>
        </p:nvSpPr>
        <p:spPr>
          <a:xfrm>
            <a:off x="677334" y="609600"/>
            <a:ext cx="10607982" cy="1320800"/>
          </a:xfrm>
        </p:spPr>
        <p:txBody>
          <a:bodyPr/>
          <a:lstStyle/>
          <a:p>
            <a:r>
              <a:rPr lang="en-US" dirty="0"/>
              <a:t>Alternate Configurations for Synchronous Belt Drives</a:t>
            </a:r>
            <a:endParaRPr lang="en-PK" dirty="0"/>
          </a:p>
        </p:txBody>
      </p:sp>
      <p:pic>
        <p:nvPicPr>
          <p:cNvPr id="5" name="Content Placeholder 4">
            <a:extLst>
              <a:ext uri="{FF2B5EF4-FFF2-40B4-BE49-F238E27FC236}">
                <a16:creationId xmlns:a16="http://schemas.microsoft.com/office/drawing/2014/main" id="{67D71032-76E0-D566-D833-36C147D78F9E}"/>
              </a:ext>
            </a:extLst>
          </p:cNvPr>
          <p:cNvPicPr>
            <a:picLocks noGrp="1" noChangeAspect="1"/>
          </p:cNvPicPr>
          <p:nvPr>
            <p:ph idx="1"/>
          </p:nvPr>
        </p:nvPicPr>
        <p:blipFill>
          <a:blip r:embed="rId2"/>
          <a:stretch>
            <a:fillRect/>
          </a:stretch>
        </p:blipFill>
        <p:spPr>
          <a:xfrm>
            <a:off x="449464" y="1714260"/>
            <a:ext cx="6182588" cy="3429479"/>
          </a:xfrm>
        </p:spPr>
      </p:pic>
      <p:pic>
        <p:nvPicPr>
          <p:cNvPr id="7" name="Picture 6">
            <a:extLst>
              <a:ext uri="{FF2B5EF4-FFF2-40B4-BE49-F238E27FC236}">
                <a16:creationId xmlns:a16="http://schemas.microsoft.com/office/drawing/2014/main" id="{230EAE17-2B93-0E24-515E-BBA482CE8B67}"/>
              </a:ext>
            </a:extLst>
          </p:cNvPr>
          <p:cNvPicPr>
            <a:picLocks noChangeAspect="1"/>
          </p:cNvPicPr>
          <p:nvPr/>
        </p:nvPicPr>
        <p:blipFill>
          <a:blip r:embed="rId3"/>
          <a:stretch>
            <a:fillRect/>
          </a:stretch>
        </p:blipFill>
        <p:spPr>
          <a:xfrm>
            <a:off x="6239947" y="3035060"/>
            <a:ext cx="5620534" cy="3134162"/>
          </a:xfrm>
          <a:prstGeom prst="rect">
            <a:avLst/>
          </a:prstGeom>
        </p:spPr>
      </p:pic>
    </p:spTree>
    <p:extLst>
      <p:ext uri="{BB962C8B-B14F-4D97-AF65-F5344CB8AC3E}">
        <p14:creationId xmlns:p14="http://schemas.microsoft.com/office/powerpoint/2010/main" val="148228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Horizontal 5">
            <a:extLst>
              <a:ext uri="{FF2B5EF4-FFF2-40B4-BE49-F238E27FC236}">
                <a16:creationId xmlns:a16="http://schemas.microsoft.com/office/drawing/2014/main" id="{35874D4B-B692-73B0-66AC-C79E12F8F87A}"/>
              </a:ext>
            </a:extLst>
          </p:cNvPr>
          <p:cNvSpPr/>
          <p:nvPr/>
        </p:nvSpPr>
        <p:spPr>
          <a:xfrm>
            <a:off x="0" y="2709080"/>
            <a:ext cx="10986448" cy="4148920"/>
          </a:xfrm>
          <a:prstGeom prst="horizontalScroll">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600" y="1066800"/>
            <a:ext cx="9657522" cy="5562600"/>
          </a:xfrm>
        </p:spPr>
        <p:txBody>
          <a:bodyPr>
            <a:normAutofit/>
          </a:bodyPr>
          <a:lstStyle/>
          <a:p>
            <a:pPr algn="just"/>
            <a:r>
              <a:rPr lang="en-US" sz="2400" dirty="0">
                <a:latin typeface="Times New Roman" panose="02020603050405020304" pitchFamily="18" charset="0"/>
                <a:cs typeface="Times New Roman" panose="02020603050405020304" pitchFamily="18" charset="0"/>
              </a:rPr>
              <a:t>Synchronous action is critical to the successful operation of such systems as printing, material handling, packaging, and assembly.</a:t>
            </a:r>
          </a:p>
          <a:p>
            <a:pPr algn="just"/>
            <a:r>
              <a:rPr lang="en-US" sz="2400" dirty="0">
                <a:latin typeface="Times New Roman" panose="02020603050405020304" pitchFamily="18" charset="0"/>
                <a:cs typeface="Times New Roman" panose="02020603050405020304" pitchFamily="18" charset="0"/>
              </a:rPr>
              <a:t>Synchronous belt drives are increasingly being considered for applications in which gear drives or chain drives had been used previously.</a:t>
            </a:r>
          </a:p>
          <a:p>
            <a:endParaRPr lang="en-US" dirty="0"/>
          </a:p>
        </p:txBody>
      </p:sp>
      <p:sp>
        <p:nvSpPr>
          <p:cNvPr id="5" name="TextBox 4">
            <a:extLst>
              <a:ext uri="{FF2B5EF4-FFF2-40B4-BE49-F238E27FC236}">
                <a16:creationId xmlns:a16="http://schemas.microsoft.com/office/drawing/2014/main" id="{B35F318C-6F8B-8E12-272E-C60D4ADD4E45}"/>
              </a:ext>
            </a:extLst>
          </p:cNvPr>
          <p:cNvSpPr txBox="1"/>
          <p:nvPr/>
        </p:nvSpPr>
        <p:spPr>
          <a:xfrm>
            <a:off x="642600" y="3848100"/>
            <a:ext cx="10235820" cy="1569660"/>
          </a:xfrm>
          <a:prstGeom prst="rect">
            <a:avLst/>
          </a:prstGeom>
          <a:noFill/>
        </p:spPr>
        <p:txBody>
          <a:bodyPr wrap="square">
            <a:spAutoFit/>
          </a:bodyPr>
          <a:lstStyle/>
          <a:p>
            <a:r>
              <a:rPr lang="en-US" sz="2400" b="0" i="0" dirty="0">
                <a:solidFill>
                  <a:srgbClr val="FF0000"/>
                </a:solidFill>
                <a:effectLst/>
                <a:latin typeface="Times New Roman" panose="02020603050405020304" pitchFamily="18" charset="0"/>
                <a:cs typeface="Times New Roman" panose="02020603050405020304" pitchFamily="18" charset="0"/>
              </a:rPr>
              <a:t>Because of the nature of synchronous belt mechanisms, they are also called ‘timing belt’ mechanisms. And they can be used in machinery where precision is very important. At power transmission of 3D printers, robotic mechanisms, synchronous belt drive mechanisms are generally used.</a:t>
            </a:r>
            <a:endParaRPr lang="en-PK"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337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4E415-BAD1-95F0-6EAE-057744C7B776}"/>
              </a:ext>
            </a:extLst>
          </p:cNvPr>
          <p:cNvSpPr>
            <a:spLocks noGrp="1"/>
          </p:cNvSpPr>
          <p:nvPr>
            <p:ph type="title"/>
          </p:nvPr>
        </p:nvSpPr>
        <p:spPr/>
        <p:txBody>
          <a:bodyPr/>
          <a:lstStyle/>
          <a:p>
            <a:r>
              <a:rPr lang="en-US" dirty="0"/>
              <a:t>Tensioner Pulleys</a:t>
            </a:r>
            <a:endParaRPr lang="en-PK" dirty="0"/>
          </a:p>
        </p:txBody>
      </p:sp>
      <p:sp>
        <p:nvSpPr>
          <p:cNvPr id="3" name="Content Placeholder 2">
            <a:extLst>
              <a:ext uri="{FF2B5EF4-FFF2-40B4-BE49-F238E27FC236}">
                <a16:creationId xmlns:a16="http://schemas.microsoft.com/office/drawing/2014/main" id="{73A7A2C8-D3E4-2282-EC9F-01872B359330}"/>
              </a:ext>
            </a:extLst>
          </p:cNvPr>
          <p:cNvSpPr>
            <a:spLocks noGrp="1"/>
          </p:cNvSpPr>
          <p:nvPr>
            <p:ph idx="1"/>
          </p:nvPr>
        </p:nvSpPr>
        <p:spPr/>
        <p:txBody>
          <a:bodyPr/>
          <a:lstStyle/>
          <a:p>
            <a:r>
              <a:rPr lang="en-US" b="0" i="0" dirty="0">
                <a:solidFill>
                  <a:srgbClr val="222222"/>
                </a:solidFill>
                <a:effectLst/>
                <a:latin typeface="Verdana" panose="020B0604030504040204" pitchFamily="34" charset="0"/>
              </a:rPr>
              <a:t>The belt tension can be maintained during operation, for example, by means of </a:t>
            </a:r>
            <a:r>
              <a:rPr lang="en-US" b="0" i="1" dirty="0">
                <a:solidFill>
                  <a:srgbClr val="222222"/>
                </a:solidFill>
                <a:effectLst/>
                <a:latin typeface="Verdana" panose="020B0604030504040204" pitchFamily="34" charset="0"/>
              </a:rPr>
              <a:t>tensioner pulleys</a:t>
            </a:r>
            <a:r>
              <a:rPr lang="en-US" b="0" i="0" dirty="0">
                <a:solidFill>
                  <a:srgbClr val="222222"/>
                </a:solidFill>
                <a:effectLst/>
                <a:latin typeface="Verdana" panose="020B0604030504040204" pitchFamily="34" charset="0"/>
              </a:rPr>
              <a:t>. </a:t>
            </a:r>
          </a:p>
          <a:p>
            <a:r>
              <a:rPr lang="en-US" b="0" i="0" dirty="0">
                <a:solidFill>
                  <a:srgbClr val="222222"/>
                </a:solidFill>
                <a:effectLst/>
                <a:latin typeface="Verdana" panose="020B0604030504040204" pitchFamily="34" charset="0"/>
              </a:rPr>
              <a:t>Tensioning pulleys also serve to </a:t>
            </a:r>
            <a:r>
              <a:rPr lang="en-US" b="0" i="0" dirty="0">
                <a:solidFill>
                  <a:srgbClr val="222222"/>
                </a:solidFill>
                <a:effectLst/>
                <a:highlight>
                  <a:srgbClr val="FFFF00"/>
                </a:highlight>
                <a:latin typeface="Verdana" panose="020B0604030504040204" pitchFamily="34" charset="0"/>
              </a:rPr>
              <a:t>cushion heavy load changes</a:t>
            </a:r>
            <a:r>
              <a:rPr lang="en-US" b="0" i="0" dirty="0">
                <a:solidFill>
                  <a:srgbClr val="222222"/>
                </a:solidFill>
                <a:effectLst/>
                <a:latin typeface="Verdana" panose="020B0604030504040204" pitchFamily="34" charset="0"/>
              </a:rPr>
              <a:t>. </a:t>
            </a:r>
          </a:p>
          <a:p>
            <a:r>
              <a:rPr lang="en-US" b="0" i="0" dirty="0">
                <a:solidFill>
                  <a:srgbClr val="222222"/>
                </a:solidFill>
                <a:effectLst/>
                <a:latin typeface="Verdana" panose="020B0604030504040204" pitchFamily="34" charset="0"/>
              </a:rPr>
              <a:t>In addition, the </a:t>
            </a:r>
            <a:r>
              <a:rPr lang="en-US" b="0" i="0" dirty="0">
                <a:solidFill>
                  <a:srgbClr val="222222"/>
                </a:solidFill>
                <a:effectLst/>
                <a:highlight>
                  <a:srgbClr val="FFFF00"/>
                </a:highlight>
                <a:latin typeface="Verdana" panose="020B0604030504040204" pitchFamily="34" charset="0"/>
              </a:rPr>
              <a:t>wrap angle </a:t>
            </a:r>
            <a:r>
              <a:rPr lang="en-US" b="0" i="0" dirty="0">
                <a:solidFill>
                  <a:srgbClr val="222222"/>
                </a:solidFill>
                <a:effectLst/>
                <a:latin typeface="Verdana" panose="020B0604030504040204" pitchFamily="34" charset="0"/>
              </a:rPr>
              <a:t>can be increased by tensioner pulleys. </a:t>
            </a:r>
          </a:p>
          <a:p>
            <a:r>
              <a:rPr lang="en-US" b="0" i="0" dirty="0">
                <a:solidFill>
                  <a:srgbClr val="222222"/>
                </a:solidFill>
                <a:effectLst/>
                <a:latin typeface="Verdana" panose="020B0604030504040204" pitchFamily="34" charset="0"/>
              </a:rPr>
              <a:t>Tensioner pulleys are also often used for long belt lengths to prevent </a:t>
            </a:r>
            <a:r>
              <a:rPr lang="en-US" b="0" i="0" dirty="0">
                <a:solidFill>
                  <a:srgbClr val="222222"/>
                </a:solidFill>
                <a:effectLst/>
                <a:highlight>
                  <a:srgbClr val="FFFF00"/>
                </a:highlight>
                <a:latin typeface="Verdana" panose="020B0604030504040204" pitchFamily="34" charset="0"/>
              </a:rPr>
              <a:t>excessive belt vibration</a:t>
            </a:r>
            <a:r>
              <a:rPr lang="en-US" b="0" i="0" dirty="0">
                <a:solidFill>
                  <a:srgbClr val="222222"/>
                </a:solidFill>
                <a:effectLst/>
                <a:latin typeface="Verdana" panose="020B0604030504040204" pitchFamily="34" charset="0"/>
              </a:rPr>
              <a:t>.</a:t>
            </a:r>
            <a:endParaRPr lang="en-PK" dirty="0"/>
          </a:p>
        </p:txBody>
      </p:sp>
    </p:spTree>
    <p:extLst>
      <p:ext uri="{BB962C8B-B14F-4D97-AF65-F5344CB8AC3E}">
        <p14:creationId xmlns:p14="http://schemas.microsoft.com/office/powerpoint/2010/main" val="3596470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DB6AFD-37E4-60C8-3599-6FACB0D78D4C}"/>
              </a:ext>
            </a:extLst>
          </p:cNvPr>
          <p:cNvPicPr>
            <a:picLocks noGrp="1" noChangeAspect="1"/>
          </p:cNvPicPr>
          <p:nvPr>
            <p:ph idx="1"/>
          </p:nvPr>
        </p:nvPicPr>
        <p:blipFill>
          <a:blip r:embed="rId2"/>
          <a:stretch>
            <a:fillRect/>
          </a:stretch>
        </p:blipFill>
        <p:spPr>
          <a:xfrm>
            <a:off x="677334" y="396661"/>
            <a:ext cx="5051954" cy="3996878"/>
          </a:xfrm>
        </p:spPr>
      </p:pic>
      <p:pic>
        <p:nvPicPr>
          <p:cNvPr id="7" name="Picture 6">
            <a:extLst>
              <a:ext uri="{FF2B5EF4-FFF2-40B4-BE49-F238E27FC236}">
                <a16:creationId xmlns:a16="http://schemas.microsoft.com/office/drawing/2014/main" id="{749394EA-A4C3-F6A5-44E2-A7590A08E1CF}"/>
              </a:ext>
            </a:extLst>
          </p:cNvPr>
          <p:cNvPicPr>
            <a:picLocks noChangeAspect="1"/>
          </p:cNvPicPr>
          <p:nvPr/>
        </p:nvPicPr>
        <p:blipFill>
          <a:blip r:embed="rId3"/>
          <a:stretch>
            <a:fillRect/>
          </a:stretch>
        </p:blipFill>
        <p:spPr>
          <a:xfrm>
            <a:off x="6462714" y="578105"/>
            <a:ext cx="5400718" cy="3815434"/>
          </a:xfrm>
          <a:prstGeom prst="rect">
            <a:avLst/>
          </a:prstGeom>
        </p:spPr>
      </p:pic>
      <p:sp>
        <p:nvSpPr>
          <p:cNvPr id="8" name="TextBox 7">
            <a:extLst>
              <a:ext uri="{FF2B5EF4-FFF2-40B4-BE49-F238E27FC236}">
                <a16:creationId xmlns:a16="http://schemas.microsoft.com/office/drawing/2014/main" id="{B780E09E-A4F7-A361-A97D-AB8877345C4C}"/>
              </a:ext>
            </a:extLst>
          </p:cNvPr>
          <p:cNvSpPr txBox="1"/>
          <p:nvPr/>
        </p:nvSpPr>
        <p:spPr>
          <a:xfrm>
            <a:off x="677334" y="4954146"/>
            <a:ext cx="1017971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tensioner may decrease the life of the belt and the belt manufacturer should be consulted.</a:t>
            </a:r>
            <a:endParaRPr lang="en-PK" dirty="0"/>
          </a:p>
        </p:txBody>
      </p:sp>
    </p:spTree>
    <p:extLst>
      <p:ext uri="{BB962C8B-B14F-4D97-AF65-F5344CB8AC3E}">
        <p14:creationId xmlns:p14="http://schemas.microsoft.com/office/powerpoint/2010/main" val="3187118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5ED8-3B80-ACA2-7960-293C7BB98934}"/>
              </a:ext>
            </a:extLst>
          </p:cNvPr>
          <p:cNvSpPr>
            <a:spLocks noGrp="1"/>
          </p:cNvSpPr>
          <p:nvPr>
            <p:ph type="title"/>
          </p:nvPr>
        </p:nvSpPr>
        <p:spPr/>
        <p:txBody>
          <a:bodyPr/>
          <a:lstStyle/>
          <a:p>
            <a:r>
              <a:rPr lang="en-US" dirty="0"/>
              <a:t>	Twin Power Belts</a:t>
            </a:r>
            <a:endParaRPr lang="en-PK" dirty="0"/>
          </a:p>
        </p:txBody>
      </p:sp>
      <p:pic>
        <p:nvPicPr>
          <p:cNvPr id="5" name="Content Placeholder 4">
            <a:extLst>
              <a:ext uri="{FF2B5EF4-FFF2-40B4-BE49-F238E27FC236}">
                <a16:creationId xmlns:a16="http://schemas.microsoft.com/office/drawing/2014/main" id="{7F060827-EA66-709F-E57E-ACC252382BC1}"/>
              </a:ext>
            </a:extLst>
          </p:cNvPr>
          <p:cNvPicPr>
            <a:picLocks noGrp="1" noChangeAspect="1"/>
          </p:cNvPicPr>
          <p:nvPr>
            <p:ph idx="1"/>
          </p:nvPr>
        </p:nvPicPr>
        <p:blipFill>
          <a:blip r:embed="rId2"/>
          <a:stretch>
            <a:fillRect/>
          </a:stretch>
        </p:blipFill>
        <p:spPr>
          <a:xfrm>
            <a:off x="320011" y="1945860"/>
            <a:ext cx="4782217" cy="2981741"/>
          </a:xfrm>
        </p:spPr>
      </p:pic>
      <p:pic>
        <p:nvPicPr>
          <p:cNvPr id="7" name="Picture 6">
            <a:extLst>
              <a:ext uri="{FF2B5EF4-FFF2-40B4-BE49-F238E27FC236}">
                <a16:creationId xmlns:a16="http://schemas.microsoft.com/office/drawing/2014/main" id="{228E70AF-5A8C-C7F6-4B59-8D15C15C6E68}"/>
              </a:ext>
            </a:extLst>
          </p:cNvPr>
          <p:cNvPicPr>
            <a:picLocks noChangeAspect="1"/>
          </p:cNvPicPr>
          <p:nvPr/>
        </p:nvPicPr>
        <p:blipFill>
          <a:blip r:embed="rId3"/>
          <a:stretch>
            <a:fillRect/>
          </a:stretch>
        </p:blipFill>
        <p:spPr>
          <a:xfrm>
            <a:off x="5936566" y="1418344"/>
            <a:ext cx="5935423" cy="4283164"/>
          </a:xfrm>
          <a:prstGeom prst="rect">
            <a:avLst/>
          </a:prstGeom>
        </p:spPr>
      </p:pic>
      <p:sp>
        <p:nvSpPr>
          <p:cNvPr id="8" name="TextBox 7">
            <a:extLst>
              <a:ext uri="{FF2B5EF4-FFF2-40B4-BE49-F238E27FC236}">
                <a16:creationId xmlns:a16="http://schemas.microsoft.com/office/drawing/2014/main" id="{68D2FDD9-D551-C1B4-ABBE-B800021E2908}"/>
              </a:ext>
            </a:extLst>
          </p:cNvPr>
          <p:cNvSpPr txBox="1"/>
          <p:nvPr/>
        </p:nvSpPr>
        <p:spPr>
          <a:xfrm>
            <a:off x="677334" y="5514535"/>
            <a:ext cx="4302629" cy="369332"/>
          </a:xfrm>
          <a:prstGeom prst="rect">
            <a:avLst/>
          </a:prstGeom>
          <a:noFill/>
        </p:spPr>
        <p:txBody>
          <a:bodyPr wrap="square" rtlCol="0">
            <a:spAutoFit/>
          </a:bodyPr>
          <a:lstStyle/>
          <a:p>
            <a:r>
              <a:rPr lang="en-US" b="1" dirty="0"/>
              <a:t>Serpentine Belt drive configurations</a:t>
            </a:r>
            <a:endParaRPr lang="en-PK" b="1" dirty="0"/>
          </a:p>
        </p:txBody>
      </p:sp>
    </p:spTree>
    <p:extLst>
      <p:ext uri="{BB962C8B-B14F-4D97-AF65-F5344CB8AC3E}">
        <p14:creationId xmlns:p14="http://schemas.microsoft.com/office/powerpoint/2010/main" val="2964938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6CD2-761E-6D21-E797-376F4E45F487}"/>
              </a:ext>
            </a:extLst>
          </p:cNvPr>
          <p:cNvSpPr>
            <a:spLocks noGrp="1"/>
          </p:cNvSpPr>
          <p:nvPr>
            <p:ph type="title"/>
          </p:nvPr>
        </p:nvSpPr>
        <p:spPr/>
        <p:txBody>
          <a:bodyPr/>
          <a:lstStyle/>
          <a:p>
            <a:r>
              <a:rPr lang="en-US" b="0" i="0" dirty="0">
                <a:solidFill>
                  <a:srgbClr val="000000"/>
                </a:solidFill>
                <a:effectLst/>
                <a:latin typeface="Source Sans Pro" panose="020B0503030403020204" pitchFamily="34" charset="0"/>
              </a:rPr>
              <a:t>Do all cars have serpentine belts?</a:t>
            </a:r>
            <a:endParaRPr lang="en-PK" dirty="0"/>
          </a:p>
        </p:txBody>
      </p:sp>
      <p:sp>
        <p:nvSpPr>
          <p:cNvPr id="3" name="Content Placeholder 2">
            <a:extLst>
              <a:ext uri="{FF2B5EF4-FFF2-40B4-BE49-F238E27FC236}">
                <a16:creationId xmlns:a16="http://schemas.microsoft.com/office/drawing/2014/main" id="{D6CBB0B9-C4AA-3CDB-ACF4-7F95EFD47720}"/>
              </a:ext>
            </a:extLst>
          </p:cNvPr>
          <p:cNvSpPr>
            <a:spLocks noGrp="1"/>
          </p:cNvSpPr>
          <p:nvPr>
            <p:ph idx="1"/>
          </p:nvPr>
        </p:nvSpPr>
        <p:spPr>
          <a:xfrm>
            <a:off x="193287" y="1361622"/>
            <a:ext cx="5654018" cy="5027934"/>
          </a:xfrm>
          <a:noFill/>
        </p:spPr>
        <p:txBody>
          <a:bodyPr>
            <a:normAutofit fontScale="32500" lnSpcReduction="20000"/>
          </a:bodyPr>
          <a:lstStyle/>
          <a:p>
            <a:pPr algn="just" fontAlgn="base"/>
            <a:r>
              <a:rPr lang="en-US" sz="5000" b="0" i="0" dirty="0">
                <a:solidFill>
                  <a:srgbClr val="FF0000"/>
                </a:solidFill>
                <a:effectLst/>
                <a:latin typeface="Century Schoolbook" panose="02040604050505020304" pitchFamily="18" charset="0"/>
              </a:rPr>
              <a:t>Most modern vehicles do have serpentine belts</a:t>
            </a:r>
            <a:r>
              <a:rPr lang="en-US" sz="5000" b="0" i="0" dirty="0">
                <a:solidFill>
                  <a:srgbClr val="000000"/>
                </a:solidFill>
                <a:effectLst/>
                <a:latin typeface="Century Schoolbook" panose="02040604050505020304" pitchFamily="18" charset="0"/>
              </a:rPr>
              <a:t>, but older models can have v-belts. The serpentine belt is a single, continuous belt that operates multiple devices in an engine including the alternator, air conditioner, water pump, and power steering pump. In engines that have v-belts.</a:t>
            </a:r>
          </a:p>
          <a:p>
            <a:pPr algn="just" fontAlgn="base"/>
            <a:r>
              <a:rPr lang="en-US" sz="5000" dirty="0">
                <a:solidFill>
                  <a:srgbClr val="000000"/>
                </a:solidFill>
                <a:latin typeface="Century Schoolbook" panose="02040604050505020304" pitchFamily="18" charset="0"/>
              </a:rPr>
              <a:t>I</a:t>
            </a:r>
            <a:r>
              <a:rPr lang="en-US" sz="5000" b="0" i="0" dirty="0">
                <a:solidFill>
                  <a:srgbClr val="000000"/>
                </a:solidFill>
                <a:effectLst/>
                <a:latin typeface="Century Schoolbook" panose="02040604050505020304" pitchFamily="18" charset="0"/>
              </a:rPr>
              <a:t>ndividual belts operate these components and the automobile can have up to four different belts.</a:t>
            </a:r>
          </a:p>
          <a:p>
            <a:pPr algn="just" fontAlgn="base"/>
            <a:r>
              <a:rPr lang="en-US" sz="5000" b="0" i="0" dirty="0">
                <a:solidFill>
                  <a:srgbClr val="000000"/>
                </a:solidFill>
                <a:effectLst/>
                <a:highlight>
                  <a:srgbClr val="00FF00"/>
                </a:highlight>
                <a:latin typeface="Century Schoolbook" panose="02040604050505020304" pitchFamily="18" charset="0"/>
              </a:rPr>
              <a:t>The advantage of a serpentine belt is its efficiency. </a:t>
            </a:r>
          </a:p>
          <a:p>
            <a:pPr algn="just" fontAlgn="base"/>
            <a:r>
              <a:rPr lang="en-US" sz="5000" b="0" i="0" dirty="0">
                <a:solidFill>
                  <a:srgbClr val="000000"/>
                </a:solidFill>
                <a:effectLst/>
                <a:highlight>
                  <a:srgbClr val="00FF00"/>
                </a:highlight>
                <a:latin typeface="Century Schoolbook" panose="02040604050505020304" pitchFamily="18" charset="0"/>
              </a:rPr>
              <a:t>Having a single belt increases fuel economy and available power. </a:t>
            </a:r>
          </a:p>
          <a:p>
            <a:pPr algn="just" fontAlgn="base"/>
            <a:r>
              <a:rPr lang="en-US" sz="5000" b="0" i="0" dirty="0">
                <a:solidFill>
                  <a:srgbClr val="000000"/>
                </a:solidFill>
                <a:effectLst/>
                <a:highlight>
                  <a:srgbClr val="FFFF00"/>
                </a:highlight>
                <a:latin typeface="Century Schoolbook" panose="02040604050505020304" pitchFamily="18" charset="0"/>
              </a:rPr>
              <a:t>The disadvantage of a serpentine belt is if it breaks several critical functions of the engine are lost and the engine will conk out leaving you stranded.</a:t>
            </a:r>
          </a:p>
          <a:p>
            <a:endParaRPr lang="en-PK" dirty="0"/>
          </a:p>
        </p:txBody>
      </p:sp>
      <p:pic>
        <p:nvPicPr>
          <p:cNvPr id="5" name="Picture 4">
            <a:extLst>
              <a:ext uri="{FF2B5EF4-FFF2-40B4-BE49-F238E27FC236}">
                <a16:creationId xmlns:a16="http://schemas.microsoft.com/office/drawing/2014/main" id="{346560A1-EF98-5368-7D67-D0FA3EED215E}"/>
              </a:ext>
            </a:extLst>
          </p:cNvPr>
          <p:cNvPicPr>
            <a:picLocks noChangeAspect="1"/>
          </p:cNvPicPr>
          <p:nvPr/>
        </p:nvPicPr>
        <p:blipFill rotWithShape="1">
          <a:blip r:embed="rId2"/>
          <a:srcRect l="7251" r="4381" b="6330"/>
          <a:stretch/>
        </p:blipFill>
        <p:spPr>
          <a:xfrm>
            <a:off x="6215605" y="1361622"/>
            <a:ext cx="5976395" cy="5496377"/>
          </a:xfrm>
          <a:prstGeom prst="rect">
            <a:avLst/>
          </a:prstGeom>
        </p:spPr>
      </p:pic>
    </p:spTree>
    <p:extLst>
      <p:ext uri="{BB962C8B-B14F-4D97-AF65-F5344CB8AC3E}">
        <p14:creationId xmlns:p14="http://schemas.microsoft.com/office/powerpoint/2010/main" val="72261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A8161B-7420-9AB6-DA91-25692476AA70}"/>
              </a:ext>
            </a:extLst>
          </p:cNvPr>
          <p:cNvPicPr>
            <a:picLocks noGrp="1" noChangeAspect="1"/>
          </p:cNvPicPr>
          <p:nvPr>
            <p:ph idx="1"/>
          </p:nvPr>
        </p:nvPicPr>
        <p:blipFill>
          <a:blip r:embed="rId2"/>
          <a:stretch>
            <a:fillRect/>
          </a:stretch>
        </p:blipFill>
        <p:spPr>
          <a:xfrm>
            <a:off x="6096000" y="3105672"/>
            <a:ext cx="6077798" cy="3591426"/>
          </a:xfrm>
        </p:spPr>
      </p:pic>
      <p:sp>
        <p:nvSpPr>
          <p:cNvPr id="7" name="TextBox 6">
            <a:extLst>
              <a:ext uri="{FF2B5EF4-FFF2-40B4-BE49-F238E27FC236}">
                <a16:creationId xmlns:a16="http://schemas.microsoft.com/office/drawing/2014/main" id="{EC0D0A11-C5FC-65FF-7157-7F397D1FFB1E}"/>
              </a:ext>
            </a:extLst>
          </p:cNvPr>
          <p:cNvSpPr txBox="1"/>
          <p:nvPr/>
        </p:nvSpPr>
        <p:spPr>
          <a:xfrm>
            <a:off x="344347" y="160902"/>
            <a:ext cx="10848371" cy="2862322"/>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444444"/>
                </a:solidFill>
                <a:effectLst/>
                <a:latin typeface="Helvetica" panose="020B0604020202020204" pitchFamily="34" charset="0"/>
              </a:rPr>
              <a:t>If you look at the front of the engine under the timing cover,  you’ll find a tooth belt in some cases (although in most current vehicles, this belt is replaced by a chain). </a:t>
            </a:r>
          </a:p>
          <a:p>
            <a:pPr marL="285750" indent="-285750">
              <a:buFont typeface="Wingdings" panose="05000000000000000000" pitchFamily="2" charset="2"/>
              <a:buChar char="Ø"/>
            </a:pPr>
            <a:endParaRPr lang="en-US" dirty="0">
              <a:solidFill>
                <a:srgbClr val="444444"/>
              </a:solidFill>
              <a:latin typeface="Helvetica" panose="020B0604020202020204" pitchFamily="34" charset="0"/>
            </a:endParaRPr>
          </a:p>
          <a:p>
            <a:pPr marL="285750" indent="-285750">
              <a:buFont typeface="Wingdings" panose="05000000000000000000" pitchFamily="2" charset="2"/>
              <a:buChar char="Ø"/>
            </a:pPr>
            <a:r>
              <a:rPr lang="en-US" b="0" i="0" dirty="0">
                <a:solidFill>
                  <a:srgbClr val="444444"/>
                </a:solidFill>
                <a:effectLst/>
                <a:latin typeface="Helvetica" panose="020B0604020202020204" pitchFamily="34" charset="0"/>
              </a:rPr>
              <a:t>It’s attached to the crankshaft and camshaft via several pulleys. Also called a </a:t>
            </a:r>
            <a:r>
              <a:rPr lang="en-US" b="0" i="0" dirty="0" err="1">
                <a:solidFill>
                  <a:srgbClr val="444444"/>
                </a:solidFill>
                <a:effectLst/>
                <a:latin typeface="Helvetica" panose="020B0604020202020204" pitchFamily="34" charset="0"/>
              </a:rPr>
              <a:t>gilmer</a:t>
            </a:r>
            <a:r>
              <a:rPr lang="en-US" b="0" i="0" dirty="0">
                <a:solidFill>
                  <a:srgbClr val="444444"/>
                </a:solidFill>
                <a:effectLst/>
                <a:latin typeface="Helvetica" panose="020B0604020202020204" pitchFamily="34" charset="0"/>
              </a:rPr>
              <a:t> drive belt many years ago</a:t>
            </a:r>
            <a:r>
              <a:rPr lang="en-US" dirty="0">
                <a:solidFill>
                  <a:srgbClr val="444444"/>
                </a:solidFill>
                <a:latin typeface="Helvetica" panose="020B0604020202020204" pitchFamily="34" charset="0"/>
              </a:rPr>
              <a:t>.</a:t>
            </a:r>
          </a:p>
          <a:p>
            <a:pPr marL="285750" indent="-285750">
              <a:buFont typeface="Wingdings" panose="05000000000000000000" pitchFamily="2" charset="2"/>
              <a:buChar char="Ø"/>
            </a:pPr>
            <a:endParaRPr lang="en-US" b="0" i="0" dirty="0">
              <a:solidFill>
                <a:srgbClr val="444444"/>
              </a:solidFill>
              <a:effectLst/>
              <a:latin typeface="Helvetica" panose="020B0604020202020204" pitchFamily="34" charset="0"/>
            </a:endParaRPr>
          </a:p>
          <a:p>
            <a:pPr marL="285750" indent="-285750">
              <a:buFont typeface="Wingdings" panose="05000000000000000000" pitchFamily="2" charset="2"/>
              <a:buChar char="Ø"/>
            </a:pPr>
            <a:r>
              <a:rPr lang="en-US" dirty="0">
                <a:solidFill>
                  <a:srgbClr val="FF0000"/>
                </a:solidFill>
                <a:latin typeface="Helvetica" panose="020B0604020202020204" pitchFamily="34" charset="0"/>
              </a:rPr>
              <a:t>T</a:t>
            </a:r>
            <a:r>
              <a:rPr lang="en-US" b="0" i="0" dirty="0">
                <a:solidFill>
                  <a:srgbClr val="FF0000"/>
                </a:solidFill>
                <a:effectLst/>
                <a:latin typeface="Helvetica" panose="020B0604020202020204" pitchFamily="34" charset="0"/>
              </a:rPr>
              <a:t>he timing belt has two jobs. </a:t>
            </a:r>
          </a:p>
          <a:p>
            <a:pPr marL="342900" indent="-342900">
              <a:buFont typeface="+mj-lt"/>
              <a:buAutoNum type="arabicPeriod"/>
            </a:pPr>
            <a:r>
              <a:rPr lang="en-US" b="0" i="0" dirty="0">
                <a:solidFill>
                  <a:srgbClr val="FF0000"/>
                </a:solidFill>
                <a:effectLst/>
                <a:latin typeface="Helvetica" panose="020B0604020202020204" pitchFamily="34" charset="0"/>
              </a:rPr>
              <a:t>It powers the engine’s camshaft</a:t>
            </a:r>
          </a:p>
          <a:p>
            <a:pPr marL="342900" indent="-342900">
              <a:buFont typeface="+mj-lt"/>
              <a:buAutoNum type="arabicPeriod"/>
            </a:pPr>
            <a:r>
              <a:rPr lang="en-US" dirty="0">
                <a:solidFill>
                  <a:srgbClr val="FF0000"/>
                </a:solidFill>
                <a:latin typeface="Helvetica" panose="020B0604020202020204" pitchFamily="34" charset="0"/>
              </a:rPr>
              <a:t>It</a:t>
            </a:r>
            <a:r>
              <a:rPr lang="en-US" b="0" i="0" dirty="0">
                <a:solidFill>
                  <a:srgbClr val="FF0000"/>
                </a:solidFill>
                <a:effectLst/>
                <a:latin typeface="Helvetica" panose="020B0604020202020204" pitchFamily="34" charset="0"/>
              </a:rPr>
              <a:t> keeps it exactly in sync with the crankshaft. This ensures that the valves open and close at the right time. That’s why it’s called a timing belt. It times the valvetrain.</a:t>
            </a:r>
            <a:endParaRPr lang="en-PK" dirty="0">
              <a:solidFill>
                <a:srgbClr val="FF0000"/>
              </a:solidFill>
            </a:endParaRPr>
          </a:p>
        </p:txBody>
      </p:sp>
    </p:spTree>
    <p:extLst>
      <p:ext uri="{BB962C8B-B14F-4D97-AF65-F5344CB8AC3E}">
        <p14:creationId xmlns:p14="http://schemas.microsoft.com/office/powerpoint/2010/main" val="2929812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0938E3-06BB-BEAE-7DCB-2882AC584B8E}"/>
              </a:ext>
            </a:extLst>
          </p:cNvPr>
          <p:cNvPicPr>
            <a:picLocks noGrp="1" noChangeAspect="1"/>
          </p:cNvPicPr>
          <p:nvPr>
            <p:ph idx="1"/>
          </p:nvPr>
        </p:nvPicPr>
        <p:blipFill>
          <a:blip r:embed="rId2"/>
          <a:stretch>
            <a:fillRect/>
          </a:stretch>
        </p:blipFill>
        <p:spPr>
          <a:xfrm>
            <a:off x="0" y="12700"/>
            <a:ext cx="5046427" cy="5359078"/>
          </a:xfrm>
        </p:spPr>
      </p:pic>
      <p:sp>
        <p:nvSpPr>
          <p:cNvPr id="7" name="TextBox 6">
            <a:extLst>
              <a:ext uri="{FF2B5EF4-FFF2-40B4-BE49-F238E27FC236}">
                <a16:creationId xmlns:a16="http://schemas.microsoft.com/office/drawing/2014/main" id="{57419D77-E640-A39C-24D1-65B70308AFCF}"/>
              </a:ext>
            </a:extLst>
          </p:cNvPr>
          <p:cNvSpPr txBox="1"/>
          <p:nvPr/>
        </p:nvSpPr>
        <p:spPr>
          <a:xfrm>
            <a:off x="5069711" y="181317"/>
            <a:ext cx="6368968" cy="5632311"/>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Century Schoolbook" panose="02040604050505020304" pitchFamily="18" charset="0"/>
              </a:rPr>
              <a:t>Most internal combustion engines utilize a similar design, with a </a:t>
            </a:r>
            <a:r>
              <a:rPr lang="en-US" sz="2000" b="0" i="1" dirty="0">
                <a:effectLst/>
                <a:latin typeface="Century Schoolbook" panose="02040604050505020304" pitchFamily="18" charset="0"/>
              </a:rPr>
              <a:t>crankshaft</a:t>
            </a:r>
            <a:r>
              <a:rPr lang="en-US" sz="2000" b="0" i="0" dirty="0">
                <a:effectLst/>
                <a:latin typeface="Century Schoolbook" panose="02040604050505020304" pitchFamily="18" charset="0"/>
              </a:rPr>
              <a:t> at the bottom, and a </a:t>
            </a:r>
            <a:r>
              <a:rPr lang="en-US" sz="2000" b="0" i="1" dirty="0">
                <a:effectLst/>
                <a:latin typeface="Century Schoolbook" panose="02040604050505020304" pitchFamily="18" charset="0"/>
              </a:rPr>
              <a:t>camshaft</a:t>
            </a:r>
            <a:r>
              <a:rPr lang="en-US" sz="2000" b="0" i="0" dirty="0">
                <a:effectLst/>
                <a:latin typeface="Century Schoolbook" panose="02040604050505020304" pitchFamily="18" charset="0"/>
              </a:rPr>
              <a:t> above it. Both shafts spin, with the crankshaft connected to the pistons; rotating as the pistons move up and down. The camshaft uses a series of lobes to open and close the valves, which let air in and out of your engine.</a:t>
            </a:r>
          </a:p>
          <a:p>
            <a:pPr marL="285750" indent="-285750" algn="l">
              <a:buFont typeface="Arial" panose="020B0604020202020204" pitchFamily="34" charset="0"/>
              <a:buChar char="•"/>
            </a:pPr>
            <a:endParaRPr lang="en-US" sz="2000" b="0" i="0" dirty="0">
              <a:effectLst/>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Since it’s crucial that the valves open and close at the correct time, the crankshaft and camshaft are connected by a timing belt, or timing chain.</a:t>
            </a:r>
          </a:p>
          <a:p>
            <a:pPr marL="285750" indent="-285750" algn="l">
              <a:buFont typeface="Arial" panose="020B0604020202020204" pitchFamily="34" charset="0"/>
              <a:buChar char="•"/>
            </a:pPr>
            <a:endParaRPr lang="en-US" sz="2000" dirty="0">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 If this </a:t>
            </a:r>
            <a:r>
              <a:rPr lang="en-US" sz="2000" b="0" i="1" dirty="0">
                <a:effectLst/>
                <a:latin typeface="Century Schoolbook" panose="02040604050505020304" pitchFamily="18" charset="0"/>
              </a:rPr>
              <a:t>valve timing</a:t>
            </a:r>
            <a:r>
              <a:rPr lang="en-US" sz="2000" b="0" i="0" dirty="0">
                <a:effectLst/>
                <a:latin typeface="Century Schoolbook" panose="02040604050505020304" pitchFamily="18" charset="0"/>
              </a:rPr>
              <a:t> is not correct, the engine will perform poorly – or worse, may damage itself.</a:t>
            </a:r>
          </a:p>
          <a:p>
            <a:pPr marL="285750" indent="-285750" algn="l">
              <a:buFont typeface="Arial" panose="020B0604020202020204" pitchFamily="34" charset="0"/>
              <a:buChar char="•"/>
            </a:pPr>
            <a:endParaRPr lang="en-US" sz="2000" b="0" i="0" dirty="0">
              <a:effectLst/>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If your car is equipped with a timing belt, it is the single most important maintenance item on your vehicle.</a:t>
            </a:r>
          </a:p>
        </p:txBody>
      </p:sp>
    </p:spTree>
    <p:extLst>
      <p:ext uri="{BB962C8B-B14F-4D97-AF65-F5344CB8AC3E}">
        <p14:creationId xmlns:p14="http://schemas.microsoft.com/office/powerpoint/2010/main" val="22461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Advantages of Synchronous Belt Drives</a:t>
            </a:r>
          </a:p>
        </p:txBody>
      </p:sp>
      <p:sp>
        <p:nvSpPr>
          <p:cNvPr id="2" name="Content Placeholder 1"/>
          <p:cNvSpPr>
            <a:spLocks noGrp="1"/>
          </p:cNvSpPr>
          <p:nvPr>
            <p:ph idx="1"/>
          </p:nvPr>
        </p:nvSpPr>
        <p:spPr>
          <a:xfrm>
            <a:off x="1752600" y="1066800"/>
            <a:ext cx="8610600" cy="5562600"/>
          </a:xfrm>
        </p:spPr>
        <p:txBody>
          <a:bodyPr>
            <a:normAutofit/>
          </a:bodyPr>
          <a:lstStyle/>
          <a:p>
            <a:r>
              <a:rPr lang="en-US" sz="2400" dirty="0">
                <a:latin typeface="Times New Roman" panose="02020603050405020304" pitchFamily="18" charset="0"/>
                <a:cs typeface="Times New Roman" panose="02020603050405020304" pitchFamily="18" charset="0"/>
              </a:rPr>
              <a:t>Synchronous belts provide a positive and trouble-free transmission of power and offer these advantages:</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High capacity</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Highly accurate registration</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Low vibration</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Low noise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No lubrication required</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No stretching due to wear</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Corrosion resistance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Abrasion resistance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Clean operation</a:t>
            </a:r>
          </a:p>
        </p:txBody>
      </p:sp>
    </p:spTree>
    <p:extLst>
      <p:ext uri="{BB962C8B-B14F-4D97-AF65-F5344CB8AC3E}">
        <p14:creationId xmlns:p14="http://schemas.microsoft.com/office/powerpoint/2010/main" val="391212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Sizes and Shapes for Synchronous Belts</a:t>
            </a:r>
          </a:p>
        </p:txBody>
      </p:sp>
      <p:pic>
        <p:nvPicPr>
          <p:cNvPr id="6" name="Picture 5">
            <a:extLst>
              <a:ext uri="{FF2B5EF4-FFF2-40B4-BE49-F238E27FC236}">
                <a16:creationId xmlns:a16="http://schemas.microsoft.com/office/drawing/2014/main" id="{8F923580-2418-4B3E-B5E5-4E204CBD9BED}"/>
              </a:ext>
            </a:extLst>
          </p:cNvPr>
          <p:cNvPicPr>
            <a:picLocks noChangeAspect="1"/>
          </p:cNvPicPr>
          <p:nvPr/>
        </p:nvPicPr>
        <p:blipFill>
          <a:blip r:embed="rId3"/>
          <a:stretch>
            <a:fillRect/>
          </a:stretch>
        </p:blipFill>
        <p:spPr>
          <a:xfrm>
            <a:off x="1828800" y="990601"/>
            <a:ext cx="8229600" cy="5490531"/>
          </a:xfrm>
          <a:prstGeom prst="rect">
            <a:avLst/>
          </a:prstGeom>
        </p:spPr>
      </p:pic>
    </p:spTree>
    <p:extLst>
      <p:ext uri="{BB962C8B-B14F-4D97-AF65-F5344CB8AC3E}">
        <p14:creationId xmlns:p14="http://schemas.microsoft.com/office/powerpoint/2010/main" val="636072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Sizes and Shapes for Synchronous Belts</a:t>
            </a:r>
          </a:p>
        </p:txBody>
      </p:sp>
      <p:pic>
        <p:nvPicPr>
          <p:cNvPr id="2" name="Picture 1">
            <a:extLst>
              <a:ext uri="{FF2B5EF4-FFF2-40B4-BE49-F238E27FC236}">
                <a16:creationId xmlns:a16="http://schemas.microsoft.com/office/drawing/2014/main" id="{71D46A95-0CDD-483B-9497-424D198FB5C2}"/>
              </a:ext>
            </a:extLst>
          </p:cNvPr>
          <p:cNvPicPr>
            <a:picLocks noChangeAspect="1"/>
          </p:cNvPicPr>
          <p:nvPr/>
        </p:nvPicPr>
        <p:blipFill>
          <a:blip r:embed="rId3"/>
          <a:stretch>
            <a:fillRect/>
          </a:stretch>
        </p:blipFill>
        <p:spPr>
          <a:xfrm>
            <a:off x="1524000" y="1014412"/>
            <a:ext cx="9141915" cy="5538788"/>
          </a:xfrm>
          <a:prstGeom prst="rect">
            <a:avLst/>
          </a:prstGeom>
        </p:spPr>
      </p:pic>
    </p:spTree>
    <p:extLst>
      <p:ext uri="{BB962C8B-B14F-4D97-AF65-F5344CB8AC3E}">
        <p14:creationId xmlns:p14="http://schemas.microsoft.com/office/powerpoint/2010/main" val="34604612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38454</TotalTime>
  <Words>1916</Words>
  <Application>Microsoft Office PowerPoint</Application>
  <PresentationFormat>Widescreen</PresentationFormat>
  <Paragraphs>154</Paragraphs>
  <Slides>43</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Arial</vt:lpstr>
      <vt:lpstr>Calibri</vt:lpstr>
      <vt:lpstr>Cambria Math</vt:lpstr>
      <vt:lpstr>Century Schoolbook</vt:lpstr>
      <vt:lpstr>Helvetica</vt:lpstr>
      <vt:lpstr>SabonLTPro-Roman</vt:lpstr>
      <vt:lpstr>Source Sans Pro</vt:lpstr>
      <vt:lpstr>Times New Roman</vt:lpstr>
      <vt:lpstr>Trebuchet MS</vt:lpstr>
      <vt:lpstr>Verdana</vt:lpstr>
      <vt:lpstr>Wingdings</vt:lpstr>
      <vt:lpstr>Wingdings 3</vt:lpstr>
      <vt:lpstr>Facet</vt:lpstr>
      <vt:lpstr>   </vt:lpstr>
      <vt:lpstr>Synchronous Belt Drives</vt:lpstr>
      <vt:lpstr>Synchronous Belt Drives</vt:lpstr>
      <vt:lpstr>Synchronous Belt Drives</vt:lpstr>
      <vt:lpstr>PowerPoint Presentation</vt:lpstr>
      <vt:lpstr>PowerPoint Presentation</vt:lpstr>
      <vt:lpstr>Advantages of Synchronous Belt Drives</vt:lpstr>
      <vt:lpstr>Sizes and Shapes for Synchronous Belts</vt:lpstr>
      <vt:lpstr>Sizes and Shapes for Synchronous Belts</vt:lpstr>
      <vt:lpstr>PowerPoint Presentation</vt:lpstr>
      <vt:lpstr>Belt Tooth Shape</vt:lpstr>
      <vt:lpstr>PowerPoint Presentation</vt:lpstr>
      <vt:lpstr>PowerPoint Presentation</vt:lpstr>
      <vt:lpstr>Synchronous Belt Construction</vt:lpstr>
      <vt:lpstr>PowerPoint Presentation</vt:lpstr>
      <vt:lpstr>Sprockets and Bushings</vt:lpstr>
      <vt:lpstr>Belt Dimensions</vt:lpstr>
      <vt:lpstr>Sprocket Designations</vt:lpstr>
      <vt:lpstr>Taper-Lock Bushing</vt:lpstr>
      <vt:lpstr>Taper-Lock Bushing</vt:lpstr>
      <vt:lpstr>Sprockets with 8mm Belt Pitch</vt:lpstr>
      <vt:lpstr>Taper-Lock Bushing</vt:lpstr>
      <vt:lpstr>PowerPoint Presentation</vt:lpstr>
      <vt:lpstr>PowerPoint Presentation</vt:lpstr>
      <vt:lpstr>PowerPoint Presentation</vt:lpstr>
      <vt:lpstr>PowerPoint Presentation</vt:lpstr>
      <vt:lpstr>Sprocket Designations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Example Problem</vt:lpstr>
      <vt:lpstr>Example Problem</vt:lpstr>
      <vt:lpstr>Example Problem</vt:lpstr>
      <vt:lpstr>Sprocket Designations</vt:lpstr>
      <vt:lpstr>Example Problem</vt:lpstr>
      <vt:lpstr>Alternate Configurations for Synchronous Belt Drives</vt:lpstr>
      <vt:lpstr>Tensioner Pulleys</vt:lpstr>
      <vt:lpstr>PowerPoint Presentation</vt:lpstr>
      <vt:lpstr> Twin Power Belts</vt:lpstr>
      <vt:lpstr>Do all cars have serpentine belts?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Amina Younis</dc:creator>
  <cp:lastModifiedBy>Amina Younis</cp:lastModifiedBy>
  <cp:revision>8</cp:revision>
  <dcterms:created xsi:type="dcterms:W3CDTF">2021-10-21T00:38:48Z</dcterms:created>
  <dcterms:modified xsi:type="dcterms:W3CDTF">2024-09-26T03:39:07Z</dcterms:modified>
</cp:coreProperties>
</file>